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57200"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365760"/>
            <a:ext cx="1645920" cy="274320"/>
          </a:xfrm>
          <a:prstGeom prst="rect">
            <a:avLst/>
          </a:prstGeom>
          <a:noFill/>
        </p:spPr>
        <p:txBody>
          <a:bodyPr wrap="square" lIns="0" rIns="0" tIns="0" bIns="0">
            <a:spAutoFit/>
          </a:bodyPr>
          <a:lstStyle/>
          <a:p>
            <a:pPr algn="r"/>
            <a:r>
              <a:rPr sz="1000" b="1" i="0">
                <a:solidFill>
                  <a:srgbClr val="758D9F"/>
                </a:solidFill>
                <a:latin typeface="Montserrat"/>
              </a:rPr>
              <a:t>Atomic Edu</a:t>
            </a:r>
          </a:p>
        </p:txBody>
      </p:sp>
      <p:sp>
        <p:nvSpPr>
          <p:cNvPr id="5" name="TextBox 4"/>
          <p:cNvSpPr txBox="1"/>
          <p:nvPr/>
        </p:nvSpPr>
        <p:spPr>
          <a:xfrm>
            <a:off x="868680" y="822960"/>
            <a:ext cx="8046720" cy="365760"/>
          </a:xfrm>
          <a:prstGeom prst="rect">
            <a:avLst/>
          </a:prstGeom>
          <a:noFill/>
        </p:spPr>
        <p:txBody>
          <a:bodyPr wrap="square" lIns="0" rIns="0" tIns="0" bIns="0">
            <a:spAutoFit/>
          </a:bodyPr>
          <a:lstStyle/>
          <a:p>
            <a:r>
              <a:rPr sz="1000" b="1" i="0">
                <a:solidFill>
                  <a:srgbClr val="4A6984"/>
                </a:solidFill>
                <a:latin typeface="Montserrat"/>
              </a:rPr>
              <a:t>GRADE 6   LANGUAGE</a:t>
            </a:r>
          </a:p>
        </p:txBody>
      </p:sp>
      <p:sp>
        <p:nvSpPr>
          <p:cNvPr id="6" name="TextBox 5"/>
          <p:cNvSpPr txBox="1"/>
          <p:nvPr/>
        </p:nvSpPr>
        <p:spPr>
          <a:xfrm>
            <a:off x="868680" y="1417320"/>
            <a:ext cx="7315200" cy="2194560"/>
          </a:xfrm>
          <a:prstGeom prst="rect">
            <a:avLst/>
          </a:prstGeom>
          <a:noFill/>
        </p:spPr>
        <p:txBody>
          <a:bodyPr wrap="square" lIns="0" rIns="0" tIns="0" bIns="0">
            <a:spAutoFit/>
          </a:bodyPr>
          <a:lstStyle/>
          <a:p>
            <a:r>
              <a:rPr sz="4600" b="1" i="0">
                <a:solidFill>
                  <a:srgbClr val="1C2D3D"/>
                </a:solidFill>
                <a:latin typeface="Montserrat"/>
              </a:rPr>
              <a:t>Goal Tracker Detectives: Naming My Learning Moves</a:t>
            </a:r>
          </a:p>
        </p:txBody>
      </p:sp>
      <p:sp>
        <p:nvSpPr>
          <p:cNvPr id="7" name="TextBox 6"/>
          <p:cNvSpPr txBox="1"/>
          <p:nvPr/>
        </p:nvSpPr>
        <p:spPr>
          <a:xfrm>
            <a:off x="868680" y="3520440"/>
            <a:ext cx="7315200" cy="914400"/>
          </a:xfrm>
          <a:prstGeom prst="rect">
            <a:avLst/>
          </a:prstGeom>
          <a:noFill/>
        </p:spPr>
        <p:txBody>
          <a:bodyPr wrap="square" lIns="0" rIns="0" tIns="0" bIns="0">
            <a:spAutoFit/>
          </a:bodyPr>
          <a:lstStyle/>
          <a:p>
            <a:r>
              <a:rPr sz="1800" b="0" i="1">
                <a:solidFill>
                  <a:srgbClr val="4A6984"/>
                </a:solidFill>
                <a:latin typeface="Montserrat"/>
              </a:rPr>
              <a:t>Noticing how we learn — not just what we learn.</a:t>
            </a:r>
          </a:p>
        </p:txBody>
      </p:sp>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 / 27  ·  © 2026 AtomicEdu Inc.</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320040"/>
          </a:xfrm>
          <a:prstGeom prst="rect">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548640"/>
            <a:ext cx="1097280" cy="548640"/>
          </a:xfrm>
          <a:prstGeom prst="roundRect">
            <a:avLst>
              <a:gd name="adj" fmla="val 10000"/>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tIns="54864" lIns="0" rIns="0"/>
          <a:lstStyle/>
          <a:p>
            <a:pPr algn="ctr"/>
            <a:r>
              <a:rPr sz="2000" b="1" i="0">
                <a:solidFill>
                  <a:srgbClr val="1C2D3D"/>
                </a:solidFill>
                <a:latin typeface="Montserrat"/>
              </a:rPr>
              <a:t>WALT</a:t>
            </a:r>
          </a:p>
        </p:txBody>
      </p:sp>
      <p:sp>
        <p:nvSpPr>
          <p:cNvPr id="5" name="TextBox 4"/>
          <p:cNvSpPr txBox="1"/>
          <p:nvPr/>
        </p:nvSpPr>
        <p:spPr>
          <a:xfrm>
            <a:off x="1783080" y="548640"/>
            <a:ext cx="6858000" cy="685800"/>
          </a:xfrm>
          <a:prstGeom prst="rect">
            <a:avLst/>
          </a:prstGeom>
          <a:noFill/>
        </p:spPr>
        <p:txBody>
          <a:bodyPr wrap="square" lIns="0" rIns="0" tIns="0" bIns="0">
            <a:spAutoFit/>
          </a:bodyPr>
          <a:lstStyle/>
          <a:p>
            <a:r>
              <a:rPr sz="2800" b="1" i="0">
                <a:solidFill>
                  <a:srgbClr val="1C2D3D"/>
                </a:solidFill>
                <a:latin typeface="Montserrat"/>
              </a:rPr>
              <a:t>We Are Learning To…</a:t>
            </a:r>
          </a:p>
        </p:txBody>
      </p:sp>
      <p:sp>
        <p:nvSpPr>
          <p:cNvPr id="6" name="Rounded Rectangle 5"/>
          <p:cNvSpPr/>
          <p:nvPr/>
        </p:nvSpPr>
        <p:spPr>
          <a:xfrm>
            <a:off x="640080" y="1554480"/>
            <a:ext cx="7863840" cy="1463040"/>
          </a:xfrm>
          <a:prstGeom prst="roundRect">
            <a:avLst>
              <a:gd name="adj" fmla="val 10000"/>
            </a:avLst>
          </a:prstGeom>
          <a:solidFill>
            <a:srgbClr val="E7F7F3"/>
          </a:solidFill>
          <a:ln w="12700">
            <a:solidFill>
              <a:srgbClr val="96DED1"/>
            </a:solidFill>
          </a:ln>
        </p:spPr>
        <p:style>
          <a:lnRef idx="1">
            <a:schemeClr val="accent1"/>
          </a:lnRef>
          <a:fillRef idx="3">
            <a:schemeClr val="accent1"/>
          </a:fillRef>
          <a:effectRef idx="2">
            <a:schemeClr val="accent1"/>
          </a:effectRef>
          <a:fontRef idx="minor">
            <a:schemeClr val="lt1"/>
          </a:fontRef>
        </p:style>
        <p:txBody>
          <a:bodyPr rtlCol="0" anchor="ctr" lIns="365760" rIns="274320" tIns="256032" bIns="164592" wrap="square"/>
          <a:lstStyle/>
          <a:p>
            <a:r>
              <a:rPr sz="2000" b="0" i="0">
                <a:solidFill>
                  <a:srgbClr val="1C2D3D"/>
                </a:solidFill>
                <a:latin typeface="Montserrat"/>
              </a:rPr>
              <a:t>Curriculum: We are learning to explain how our learning moves show our voice, help us engage, and help us plan next steps.</a:t>
            </a:r>
          </a:p>
        </p:txBody>
      </p:sp>
      <p:sp>
        <p:nvSpPr>
          <p:cNvPr id="7" name="Rounded Rectangle 6"/>
          <p:cNvSpPr/>
          <p:nvPr/>
        </p:nvSpPr>
        <p:spPr>
          <a:xfrm>
            <a:off x="640080" y="3246120"/>
            <a:ext cx="7863840" cy="1463040"/>
          </a:xfrm>
          <a:prstGeom prst="roundRect">
            <a:avLst>
              <a:gd name="adj" fmla="val 10000"/>
            </a:avLst>
          </a:prstGeom>
          <a:solidFill>
            <a:srgbClr val="E7F7F3"/>
          </a:solidFill>
          <a:ln w="12700">
            <a:solidFill>
              <a:srgbClr val="96DED1"/>
            </a:solidFill>
          </a:ln>
        </p:spPr>
        <p:style>
          <a:lnRef idx="1">
            <a:schemeClr val="accent1"/>
          </a:lnRef>
          <a:fillRef idx="3">
            <a:schemeClr val="accent1"/>
          </a:fillRef>
          <a:effectRef idx="2">
            <a:schemeClr val="accent1"/>
          </a:effectRef>
          <a:fontRef idx="minor">
            <a:schemeClr val="lt1"/>
          </a:fontRef>
        </p:style>
        <p:txBody>
          <a:bodyPr rtlCol="0" anchor="ctr" lIns="365760" rIns="274320" tIns="256032" bIns="164592" wrap="square"/>
          <a:lstStyle/>
          <a:p>
            <a:r>
              <a:rPr sz="2000" b="0" i="0">
                <a:solidFill>
                  <a:srgbClr val="1C2D3D"/>
                </a:solidFill>
                <a:latin typeface="Montserrat"/>
              </a:rPr>
              <a:t>Transferable Skill: We are learning to check our own progress and change our plan when it isn't working (Self-Directed Learning).</a:t>
            </a:r>
          </a:p>
        </p:txBody>
      </p:sp>
      <p:pic>
        <p:nvPicPr>
          <p:cNvPr id="8" name="Picture 7" descr="goal-96-1c2d3d.png"/>
          <p:cNvPicPr>
            <a:picLocks noChangeAspect="1"/>
          </p:cNvPicPr>
          <p:nvPr/>
        </p:nvPicPr>
        <p:blipFill>
          <a:blip r:embed="rId2"/>
          <a:stretch>
            <a:fillRect/>
          </a:stretch>
        </p:blipFill>
        <p:spPr>
          <a:xfrm>
            <a:off x="8430768" y="292608"/>
            <a:ext cx="365760" cy="365760"/>
          </a:xfrm>
          <a:prstGeom prst="rect">
            <a:avLst/>
          </a:prstGeom>
        </p:spPr>
      </p:pic>
      <p:sp>
        <p:nvSpPr>
          <p:cNvPr id="9" name="TextBox 8"/>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 / 27  ·  © 2026 AtomicEdu Inc.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320040"/>
          </a:xfrm>
          <a:prstGeom prst="rect">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000" b="1" i="0">
                <a:solidFill>
                  <a:srgbClr val="4A6984"/>
                </a:solidFill>
                <a:latin typeface="Montserrat"/>
              </a:rPr>
              <a:t>S U C C E S S   C R I T E R I A</a:t>
            </a:r>
          </a:p>
        </p:txBody>
      </p:sp>
      <p:sp>
        <p:nvSpPr>
          <p:cNvPr id="5" name="TextBox 4"/>
          <p:cNvSpPr txBox="1"/>
          <p:nvPr/>
        </p:nvSpPr>
        <p:spPr>
          <a:xfrm>
            <a:off x="594360" y="914400"/>
            <a:ext cx="8046720" cy="685800"/>
          </a:xfrm>
          <a:prstGeom prst="rect">
            <a:avLst/>
          </a:prstGeom>
          <a:noFill/>
        </p:spPr>
        <p:txBody>
          <a:bodyPr wrap="square" lIns="0" rIns="0" tIns="0" bIns="0">
            <a:spAutoFit/>
          </a:bodyPr>
          <a:lstStyle/>
          <a:p>
            <a:r>
              <a:rPr sz="3000" b="1" i="0">
                <a:solidFill>
                  <a:srgbClr val="1C2D3D"/>
                </a:solidFill>
                <a:latin typeface="Montserrat"/>
              </a:rPr>
              <a:t>I am successful when…</a:t>
            </a:r>
          </a:p>
        </p:txBody>
      </p:sp>
      <p:sp>
        <p:nvSpPr>
          <p:cNvPr id="6" name="Rounded Rectangle 5"/>
          <p:cNvSpPr/>
          <p:nvPr/>
        </p:nvSpPr>
        <p:spPr>
          <a:xfrm>
            <a:off x="594360" y="1874519"/>
            <a:ext cx="7955279" cy="568071"/>
          </a:xfrm>
          <a:prstGeom prst="roundRect">
            <a:avLst>
              <a:gd name="adj" fmla="val 10000"/>
            </a:avLst>
          </a:prstGeom>
          <a:solidFill>
            <a:srgbClr val="FFFFFF"/>
          </a:solidFill>
          <a:ln w="9525">
            <a:solidFill>
              <a:srgbClr val="758D9F"/>
            </a:solidFill>
          </a:ln>
        </p:spPr>
        <p:style>
          <a:lnRef idx="1">
            <a:schemeClr val="accent1"/>
          </a:lnRef>
          <a:fillRef idx="3">
            <a:schemeClr val="accent1"/>
          </a:fillRef>
          <a:effectRef idx="2">
            <a:schemeClr val="accent1"/>
          </a:effectRef>
          <a:fontRef idx="minor">
            <a:schemeClr val="lt1"/>
          </a:fontRef>
        </p:style>
        <p:txBody>
          <a:bodyPr rtlCol="0" anchor="ctr" lIns="548640" rIns="274320" tIns="164592" wrap="square"/>
          <a:lstStyle/>
          <a:p>
            <a:pPr marL="292608" indent="-292608"/>
            <a:r>
              <a:rPr sz="1700" b="0" i="0">
                <a:solidFill>
                  <a:srgbClr val="1C2D3D"/>
                </a:solidFill>
                <a:latin typeface="Montserrat"/>
              </a:rPr>
              <a:t>☐  I can name at least one "learning move" I used today and explain how it helped me.</a:t>
            </a:r>
          </a:p>
        </p:txBody>
      </p:sp>
      <p:sp>
        <p:nvSpPr>
          <p:cNvPr id="7" name="Rounded Rectangle 6"/>
          <p:cNvSpPr/>
          <p:nvPr/>
        </p:nvSpPr>
        <p:spPr>
          <a:xfrm>
            <a:off x="594360" y="2607183"/>
            <a:ext cx="7955279" cy="568071"/>
          </a:xfrm>
          <a:prstGeom prst="roundRect">
            <a:avLst>
              <a:gd name="adj" fmla="val 10000"/>
            </a:avLst>
          </a:prstGeom>
          <a:solidFill>
            <a:srgbClr val="FFFFFF"/>
          </a:solidFill>
          <a:ln w="9525">
            <a:solidFill>
              <a:srgbClr val="758D9F"/>
            </a:solidFill>
          </a:ln>
        </p:spPr>
        <p:style>
          <a:lnRef idx="1">
            <a:schemeClr val="accent1"/>
          </a:lnRef>
          <a:fillRef idx="3">
            <a:schemeClr val="accent1"/>
          </a:fillRef>
          <a:effectRef idx="2">
            <a:schemeClr val="accent1"/>
          </a:effectRef>
          <a:fontRef idx="minor">
            <a:schemeClr val="lt1"/>
          </a:fontRef>
        </p:style>
        <p:txBody>
          <a:bodyPr rtlCol="0" anchor="ctr" lIns="548640" rIns="274320" tIns="164592" wrap="square"/>
          <a:lstStyle/>
          <a:p>
            <a:pPr marL="292608" indent="-292608"/>
            <a:r>
              <a:rPr sz="1700" b="0" i="0">
                <a:solidFill>
                  <a:srgbClr val="1C2D3D"/>
                </a:solidFill>
                <a:latin typeface="Montserrat"/>
              </a:rPr>
              <a:t>☐  I can check my progress partway through a task and decide if my plan is working.</a:t>
            </a:r>
          </a:p>
        </p:txBody>
      </p:sp>
      <p:sp>
        <p:nvSpPr>
          <p:cNvPr id="8" name="Rounded Rectangle 7"/>
          <p:cNvSpPr/>
          <p:nvPr/>
        </p:nvSpPr>
        <p:spPr>
          <a:xfrm>
            <a:off x="594360" y="3339846"/>
            <a:ext cx="7955279" cy="568071"/>
          </a:xfrm>
          <a:prstGeom prst="roundRect">
            <a:avLst>
              <a:gd name="adj" fmla="val 10000"/>
            </a:avLst>
          </a:prstGeom>
          <a:solidFill>
            <a:srgbClr val="FFFFFF"/>
          </a:solidFill>
          <a:ln w="9525">
            <a:solidFill>
              <a:srgbClr val="758D9F"/>
            </a:solidFill>
          </a:ln>
        </p:spPr>
        <p:style>
          <a:lnRef idx="1">
            <a:schemeClr val="accent1"/>
          </a:lnRef>
          <a:fillRef idx="3">
            <a:schemeClr val="accent1"/>
          </a:fillRef>
          <a:effectRef idx="2">
            <a:schemeClr val="accent1"/>
          </a:effectRef>
          <a:fontRef idx="minor">
            <a:schemeClr val="lt1"/>
          </a:fontRef>
        </p:style>
        <p:txBody>
          <a:bodyPr rtlCol="0" anchor="ctr" lIns="548640" rIns="274320" tIns="164592" wrap="square"/>
          <a:lstStyle/>
          <a:p>
            <a:pPr marL="292608" indent="-292608"/>
            <a:r>
              <a:rPr sz="1700" b="0" i="0">
                <a:solidFill>
                  <a:srgbClr val="1C2D3D"/>
                </a:solidFill>
                <a:latin typeface="Montserrat"/>
              </a:rPr>
              <a:t>☐  I can point to a specific moment where I changed my strategy because my first plan wasn't working.</a:t>
            </a:r>
          </a:p>
        </p:txBody>
      </p:sp>
      <p:sp>
        <p:nvSpPr>
          <p:cNvPr id="9" name="Rounded Rectangle 8"/>
          <p:cNvSpPr/>
          <p:nvPr/>
        </p:nvSpPr>
        <p:spPr>
          <a:xfrm>
            <a:off x="594360" y="4072508"/>
            <a:ext cx="7955279" cy="568071"/>
          </a:xfrm>
          <a:prstGeom prst="roundRect">
            <a:avLst>
              <a:gd name="adj" fmla="val 10000"/>
            </a:avLst>
          </a:prstGeom>
          <a:solidFill>
            <a:srgbClr val="FFFFFF"/>
          </a:solidFill>
          <a:ln w="9525">
            <a:solidFill>
              <a:srgbClr val="758D9F"/>
            </a:solidFill>
          </a:ln>
        </p:spPr>
        <p:style>
          <a:lnRef idx="1">
            <a:schemeClr val="accent1"/>
          </a:lnRef>
          <a:fillRef idx="3">
            <a:schemeClr val="accent1"/>
          </a:fillRef>
          <a:effectRef idx="2">
            <a:schemeClr val="accent1"/>
          </a:effectRef>
          <a:fontRef idx="minor">
            <a:schemeClr val="lt1"/>
          </a:fontRef>
        </p:style>
        <p:txBody>
          <a:bodyPr rtlCol="0" anchor="ctr" lIns="548640" rIns="274320" tIns="164592" wrap="square"/>
          <a:lstStyle/>
          <a:p>
            <a:pPr marL="292608" indent="-292608"/>
            <a:r>
              <a:rPr sz="1700" b="0" i="0">
                <a:solidFill>
                  <a:srgbClr val="1C2D3D"/>
                </a:solidFill>
                <a:latin typeface="Montserrat"/>
              </a:rPr>
              <a:t>☐  I can explain, in my own words, how noticing and naming my learning moves helps me plan what I'll try next time.</a:t>
            </a:r>
          </a:p>
        </p:txBody>
      </p:sp>
      <p:pic>
        <p:nvPicPr>
          <p:cNvPr id="10" name="Picture 9" descr="check-96-1c2d3d.png"/>
          <p:cNvPicPr>
            <a:picLocks noChangeAspect="1"/>
          </p:cNvPicPr>
          <p:nvPr/>
        </p:nvPicPr>
        <p:blipFill>
          <a:blip r:embed="rId2"/>
          <a:stretch>
            <a:fillRect/>
          </a:stretch>
        </p:blipFill>
        <p:spPr>
          <a:xfrm>
            <a:off x="8430768" y="292608"/>
            <a:ext cx="365760" cy="365760"/>
          </a:xfrm>
          <a:prstGeom prst="rect">
            <a:avLst/>
          </a:prstGeom>
        </p:spPr>
      </p:pic>
      <p:sp>
        <p:nvSpPr>
          <p:cNvPr id="11" name="TextBox 10"/>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3 / 27  ·  © 2026 AtomicEdu Inc.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017520"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 y="1600200"/>
            <a:ext cx="2743200" cy="1280160"/>
          </a:xfrm>
          <a:prstGeom prst="rect">
            <a:avLst/>
          </a:prstGeom>
          <a:noFill/>
        </p:spPr>
        <p:txBody>
          <a:bodyPr wrap="square" lIns="0" rIns="0" tIns="0">
            <a:spAutoFit/>
          </a:bodyPr>
          <a:lstStyle/>
          <a:p>
            <a:pPr algn="ctr"/>
            <a:r>
              <a:rPr sz="5600" b="1" i="0">
                <a:solidFill>
                  <a:srgbClr val="FFFFFF"/>
                </a:solidFill>
                <a:latin typeface="Montserrat"/>
              </a:rPr>
              <a:t>WHY?</a:t>
            </a:r>
          </a:p>
        </p:txBody>
      </p:sp>
      <p:sp>
        <p:nvSpPr>
          <p:cNvPr id="5" name="TextBox 4"/>
          <p:cNvSpPr txBox="1"/>
          <p:nvPr/>
        </p:nvSpPr>
        <p:spPr>
          <a:xfrm>
            <a:off x="365760" y="2788920"/>
            <a:ext cx="2377440" cy="457200"/>
          </a:xfrm>
          <a:prstGeom prst="rect">
            <a:avLst/>
          </a:prstGeom>
          <a:noFill/>
        </p:spPr>
        <p:txBody>
          <a:bodyPr wrap="square" lIns="0" rIns="0" tIns="0" bIns="0">
            <a:spAutoFit/>
          </a:bodyPr>
          <a:lstStyle/>
          <a:p>
            <a:pPr algn="ctr"/>
            <a:r>
              <a:rPr sz="1500" b="0" i="1">
                <a:solidFill>
                  <a:srgbClr val="FFFFFF"/>
                </a:solidFill>
                <a:latin typeface="Montserrat"/>
              </a:rPr>
              <a:t>why it matters</a:t>
            </a:r>
          </a:p>
        </p:txBody>
      </p:sp>
      <p:sp>
        <p:nvSpPr>
          <p:cNvPr id="6" name="TextBox 5"/>
          <p:cNvSpPr txBox="1"/>
          <p:nvPr/>
        </p:nvSpPr>
        <p:spPr>
          <a:xfrm>
            <a:off x="3383280" y="411480"/>
            <a:ext cx="8046720" cy="365760"/>
          </a:xfrm>
          <a:prstGeom prst="rect">
            <a:avLst/>
          </a:prstGeom>
          <a:noFill/>
        </p:spPr>
        <p:txBody>
          <a:bodyPr wrap="square" lIns="0" rIns="0" tIns="0" bIns="0">
            <a:spAutoFit/>
          </a:bodyPr>
          <a:lstStyle/>
          <a:p>
            <a:r>
              <a:rPr sz="1000" b="1" i="0">
                <a:solidFill>
                  <a:srgbClr val="4A6984"/>
                </a:solidFill>
                <a:latin typeface="Montserrat"/>
              </a:rPr>
              <a:t>CAREER CONNECTION</a:t>
            </a:r>
          </a:p>
        </p:txBody>
      </p:sp>
      <p:sp>
        <p:nvSpPr>
          <p:cNvPr id="7" name="TextBox 6"/>
          <p:cNvSpPr txBox="1"/>
          <p:nvPr/>
        </p:nvSpPr>
        <p:spPr>
          <a:xfrm>
            <a:off x="3291840" y="685800"/>
            <a:ext cx="5577840" cy="914400"/>
          </a:xfrm>
          <a:prstGeom prst="rect">
            <a:avLst/>
          </a:prstGeom>
          <a:noFill/>
        </p:spPr>
        <p:txBody>
          <a:bodyPr wrap="square" lIns="0" rIns="0" tIns="0" bIns="0">
            <a:spAutoFit/>
          </a:bodyPr>
          <a:lstStyle/>
          <a:p>
            <a:r>
              <a:rPr sz="2200" b="1" i="0">
                <a:solidFill>
                  <a:srgbClr val="1C2D3D"/>
                </a:solidFill>
                <a:latin typeface="Montserrat"/>
              </a:rPr>
              <a:t>Why this matters outside school</a:t>
            </a:r>
          </a:p>
        </p:txBody>
      </p:sp>
      <p:sp>
        <p:nvSpPr>
          <p:cNvPr id="8" name="TextBox 7"/>
          <p:cNvSpPr txBox="1"/>
          <p:nvPr/>
        </p:nvSpPr>
        <p:spPr>
          <a:xfrm>
            <a:off x="3291840" y="1417320"/>
            <a:ext cx="5577840" cy="3108960"/>
          </a:xfrm>
          <a:prstGeom prst="rect">
            <a:avLst/>
          </a:prstGeom>
          <a:noFill/>
        </p:spPr>
        <p:txBody>
          <a:bodyPr wrap="square" lIns="0" rIns="0" tIns="0" bIns="0">
            <a:spAutoFit/>
          </a:bodyPr>
          <a:lstStyle/>
          <a:p>
            <a:pPr marL="365760" indent="-365760">
              <a:lnSpc>
                <a:spcPct val="118000"/>
              </a:lnSpc>
              <a:spcAft>
                <a:spcPts val="400"/>
              </a:spcAft>
            </a:pPr>
            <a:r>
              <a:rPr sz="1400" b="0" i="0">
                <a:solidFill>
                  <a:srgbClr val="4A6984"/>
                </a:solidFill>
                <a:latin typeface="Montserrat"/>
              </a:rPr>
              <a:t>🤵  Project managers build in checkpoints to see if a plan is on track.</a:t>
            </a:r>
          </a:p>
          <a:p>
            <a:pPr marL="365760" indent="-365760">
              <a:lnSpc>
                <a:spcPct val="118000"/>
              </a:lnSpc>
              <a:spcAft>
                <a:spcPts val="400"/>
              </a:spcAft>
            </a:pPr>
            <a:r>
              <a:rPr sz="1400" b="0" i="0">
                <a:solidFill>
                  <a:srgbClr val="4A6984"/>
                </a:solidFill>
                <a:latin typeface="Montserrat"/>
              </a:rPr>
              <a:t>🤵  Athletes check their progress and adjust training when something isn't working.</a:t>
            </a:r>
          </a:p>
          <a:p>
            <a:pPr marL="365760" indent="-365760">
              <a:lnSpc>
                <a:spcPct val="118000"/>
              </a:lnSpc>
              <a:spcAft>
                <a:spcPts val="400"/>
              </a:spcAft>
            </a:pPr>
            <a:r>
              <a:rPr sz="1400" b="0" i="0">
                <a:solidFill>
                  <a:srgbClr val="4A6984"/>
                </a:solidFill>
                <a:latin typeface="Montserrat"/>
              </a:rPr>
              <a:t>🤵  Video game designers test and change their plans when players get stuck.</a:t>
            </a:r>
          </a:p>
          <a:p>
            <a:pPr marL="365760" indent="-365760">
              <a:lnSpc>
                <a:spcPct val="118000"/>
              </a:lnSpc>
              <a:spcAft>
                <a:spcPts val="400"/>
              </a:spcAft>
            </a:pPr>
            <a:r>
              <a:rPr sz="1400" b="0" i="0">
                <a:solidFill>
                  <a:srgbClr val="4A6984"/>
                </a:solidFill>
                <a:latin typeface="Montserrat"/>
              </a:rPr>
              <a:t>🤵  Software developers check their work constantly and pivot when something breaks.</a:t>
            </a:r>
          </a:p>
        </p:txBody>
      </p:sp>
      <p:sp>
        <p:nvSpPr>
          <p:cNvPr id="9" name="TextBox 8"/>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4 / 27  ·  © 2026 AtomicEdu Inc.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65760"/>
            <a:ext cx="8046720" cy="365760"/>
          </a:xfrm>
          <a:prstGeom prst="rect">
            <a:avLst/>
          </a:prstGeom>
          <a:noFill/>
        </p:spPr>
        <p:txBody>
          <a:bodyPr wrap="square" lIns="0" rIns="0" tIns="0" bIns="0">
            <a:spAutoFit/>
          </a:bodyPr>
          <a:lstStyle/>
          <a:p>
            <a:r>
              <a:rPr sz="1000" b="1" i="0">
                <a:solidFill>
                  <a:srgbClr val="4A6984"/>
                </a:solidFill>
                <a:latin typeface="Montserrat"/>
              </a:rPr>
              <a:t>LESSON VOCABULARY</a:t>
            </a:r>
          </a:p>
        </p:txBody>
      </p:sp>
      <p:sp>
        <p:nvSpPr>
          <p:cNvPr id="4" name="TextBox 3"/>
          <p:cNvSpPr txBox="1"/>
          <p:nvPr/>
        </p:nvSpPr>
        <p:spPr>
          <a:xfrm>
            <a:off x="594360" y="640080"/>
            <a:ext cx="8046720" cy="594360"/>
          </a:xfrm>
          <a:prstGeom prst="rect">
            <a:avLst/>
          </a:prstGeom>
          <a:noFill/>
        </p:spPr>
        <p:txBody>
          <a:bodyPr wrap="square" lIns="0" rIns="0" tIns="0" bIns="0">
            <a:spAutoFit/>
          </a:bodyPr>
          <a:lstStyle/>
          <a:p>
            <a:r>
              <a:rPr sz="2600" b="1" i="0">
                <a:solidFill>
                  <a:srgbClr val="1C2D3D"/>
                </a:solidFill>
                <a:latin typeface="Montserrat"/>
              </a:rPr>
              <a:t>Words we will use</a:t>
            </a:r>
          </a:p>
        </p:txBody>
      </p:sp>
      <p:sp>
        <p:nvSpPr>
          <p:cNvPr id="5" name="Rounded Rectangle 4"/>
          <p:cNvSpPr/>
          <p:nvPr/>
        </p:nvSpPr>
        <p:spPr>
          <a:xfrm>
            <a:off x="594360" y="1325880"/>
            <a:ext cx="3849624" cy="955548"/>
          </a:xfrm>
          <a:prstGeom prst="roundRect">
            <a:avLst>
              <a:gd name="adj" fmla="val 10000"/>
            </a:avLst>
          </a:prstGeom>
          <a:solidFill>
            <a:srgbClr val="FFFFFF"/>
          </a:solidFill>
          <a:ln w="15240">
            <a:solidFill>
              <a:srgbClr val="4A6984"/>
            </a:solidFill>
          </a:ln>
        </p:spPr>
        <p:style>
          <a:lnRef idx="1">
            <a:schemeClr val="accent1"/>
          </a:lnRef>
          <a:fillRef idx="3">
            <a:schemeClr val="accent1"/>
          </a:fillRef>
          <a:effectRef idx="2">
            <a:schemeClr val="accent1"/>
          </a:effectRef>
          <a:fontRef idx="minor">
            <a:schemeClr val="lt1"/>
          </a:fontRef>
        </p:style>
        <p:txBody>
          <a:bodyPr rtlCol="0" anchor="ctr" lIns="201168" rIns="164592" tIns="128016" bIns="109728" wrap="square"/>
          <a:lstStyle/>
          <a:p>
            <a:r>
              <a:rPr sz="1500" b="1" i="0">
                <a:solidFill>
                  <a:srgbClr val="4A6984"/>
                </a:solidFill>
                <a:latin typeface="Montserrat"/>
              </a:rPr>
              <a:t>Learning move</a:t>
            </a:r>
          </a:p>
          <a:p>
            <a:pPr>
              <a:lnSpc>
                <a:spcPct val="115000"/>
              </a:lnSpc>
              <a:spcBef>
                <a:spcPts val="400"/>
              </a:spcBef>
            </a:pPr>
            <a:r>
              <a:rPr sz="1300" b="0" i="0">
                <a:solidFill>
                  <a:srgbClr val="4A6984"/>
                </a:solidFill>
                <a:latin typeface="Montserrat"/>
              </a:rPr>
              <a:t>a specific action or decision you make while learning.</a:t>
            </a:r>
          </a:p>
        </p:txBody>
      </p:sp>
      <p:sp>
        <p:nvSpPr>
          <p:cNvPr id="6" name="Rounded Rectangle 5"/>
          <p:cNvSpPr/>
          <p:nvPr/>
        </p:nvSpPr>
        <p:spPr>
          <a:xfrm>
            <a:off x="4700016" y="1325880"/>
            <a:ext cx="3849624" cy="955548"/>
          </a:xfrm>
          <a:prstGeom prst="roundRect">
            <a:avLst>
              <a:gd name="adj" fmla="val 10000"/>
            </a:avLst>
          </a:prstGeom>
          <a:solidFill>
            <a:srgbClr val="FFFFFF"/>
          </a:solidFill>
          <a:ln w="15240">
            <a:solidFill>
              <a:srgbClr val="4A6984"/>
            </a:solidFill>
          </a:ln>
        </p:spPr>
        <p:style>
          <a:lnRef idx="1">
            <a:schemeClr val="accent1"/>
          </a:lnRef>
          <a:fillRef idx="3">
            <a:schemeClr val="accent1"/>
          </a:fillRef>
          <a:effectRef idx="2">
            <a:schemeClr val="accent1"/>
          </a:effectRef>
          <a:fontRef idx="minor">
            <a:schemeClr val="lt1"/>
          </a:fontRef>
        </p:style>
        <p:txBody>
          <a:bodyPr rtlCol="0" anchor="ctr" lIns="201168" rIns="164592" tIns="128016" bIns="109728" wrap="square"/>
          <a:lstStyle/>
          <a:p>
            <a:r>
              <a:rPr sz="1500" b="1" i="0">
                <a:solidFill>
                  <a:srgbClr val="4A6984"/>
                </a:solidFill>
                <a:latin typeface="Montserrat"/>
              </a:rPr>
              <a:t>Monitor</a:t>
            </a:r>
          </a:p>
          <a:p>
            <a:pPr>
              <a:lnSpc>
                <a:spcPct val="115000"/>
              </a:lnSpc>
              <a:spcBef>
                <a:spcPts val="400"/>
              </a:spcBef>
            </a:pPr>
            <a:r>
              <a:rPr sz="1300" b="0" i="0">
                <a:solidFill>
                  <a:srgbClr val="4A6984"/>
                </a:solidFill>
                <a:latin typeface="Montserrat"/>
              </a:rPr>
              <a:t>to check in on how something is going while it happens.</a:t>
            </a:r>
          </a:p>
        </p:txBody>
      </p:sp>
      <p:sp>
        <p:nvSpPr>
          <p:cNvPr id="7" name="Rounded Rectangle 6"/>
          <p:cNvSpPr/>
          <p:nvPr/>
        </p:nvSpPr>
        <p:spPr>
          <a:xfrm>
            <a:off x="594360" y="2482596"/>
            <a:ext cx="3849624" cy="955548"/>
          </a:xfrm>
          <a:prstGeom prst="roundRect">
            <a:avLst>
              <a:gd name="adj" fmla="val 10000"/>
            </a:avLst>
          </a:prstGeom>
          <a:solidFill>
            <a:srgbClr val="FFFFFF"/>
          </a:solidFill>
          <a:ln w="15240">
            <a:solidFill>
              <a:srgbClr val="4A6984"/>
            </a:solidFill>
          </a:ln>
        </p:spPr>
        <p:style>
          <a:lnRef idx="1">
            <a:schemeClr val="accent1"/>
          </a:lnRef>
          <a:fillRef idx="3">
            <a:schemeClr val="accent1"/>
          </a:fillRef>
          <a:effectRef idx="2">
            <a:schemeClr val="accent1"/>
          </a:effectRef>
          <a:fontRef idx="minor">
            <a:schemeClr val="lt1"/>
          </a:fontRef>
        </p:style>
        <p:txBody>
          <a:bodyPr rtlCol="0" anchor="ctr" lIns="201168" rIns="164592" tIns="128016" bIns="109728" wrap="square"/>
          <a:lstStyle/>
          <a:p>
            <a:r>
              <a:rPr sz="1500" b="1" i="0">
                <a:solidFill>
                  <a:srgbClr val="4A6984"/>
                </a:solidFill>
                <a:latin typeface="Montserrat"/>
              </a:rPr>
              <a:t>Strategy</a:t>
            </a:r>
          </a:p>
          <a:p>
            <a:pPr>
              <a:lnSpc>
                <a:spcPct val="115000"/>
              </a:lnSpc>
              <a:spcBef>
                <a:spcPts val="400"/>
              </a:spcBef>
            </a:pPr>
            <a:r>
              <a:rPr sz="1300" b="0" i="0">
                <a:solidFill>
                  <a:srgbClr val="4A6984"/>
                </a:solidFill>
                <a:latin typeface="Montserrat"/>
              </a:rPr>
              <a:t>a plan or approach you choose to complete a task.</a:t>
            </a:r>
          </a:p>
        </p:txBody>
      </p:sp>
      <p:sp>
        <p:nvSpPr>
          <p:cNvPr id="8" name="Rounded Rectangle 7"/>
          <p:cNvSpPr/>
          <p:nvPr/>
        </p:nvSpPr>
        <p:spPr>
          <a:xfrm>
            <a:off x="4700016" y="2482596"/>
            <a:ext cx="3849624" cy="955548"/>
          </a:xfrm>
          <a:prstGeom prst="roundRect">
            <a:avLst>
              <a:gd name="adj" fmla="val 10000"/>
            </a:avLst>
          </a:prstGeom>
          <a:solidFill>
            <a:srgbClr val="FFFFFF"/>
          </a:solidFill>
          <a:ln w="15240">
            <a:solidFill>
              <a:srgbClr val="4A6984"/>
            </a:solidFill>
          </a:ln>
        </p:spPr>
        <p:style>
          <a:lnRef idx="1">
            <a:schemeClr val="accent1"/>
          </a:lnRef>
          <a:fillRef idx="3">
            <a:schemeClr val="accent1"/>
          </a:fillRef>
          <a:effectRef idx="2">
            <a:schemeClr val="accent1"/>
          </a:effectRef>
          <a:fontRef idx="minor">
            <a:schemeClr val="lt1"/>
          </a:fontRef>
        </p:style>
        <p:txBody>
          <a:bodyPr rtlCol="0" anchor="ctr" lIns="201168" rIns="164592" tIns="128016" bIns="109728" wrap="square"/>
          <a:lstStyle/>
          <a:p>
            <a:r>
              <a:rPr sz="1500" b="1" i="0">
                <a:solidFill>
                  <a:srgbClr val="4A6984"/>
                </a:solidFill>
                <a:latin typeface="Montserrat"/>
              </a:rPr>
              <a:t>Adapt</a:t>
            </a:r>
          </a:p>
          <a:p>
            <a:pPr>
              <a:lnSpc>
                <a:spcPct val="115000"/>
              </a:lnSpc>
              <a:spcBef>
                <a:spcPts val="400"/>
              </a:spcBef>
            </a:pPr>
            <a:r>
              <a:rPr sz="1300" b="0" i="0">
                <a:solidFill>
                  <a:srgbClr val="4A6984"/>
                </a:solidFill>
                <a:latin typeface="Montserrat"/>
              </a:rPr>
              <a:t>to change your plan because your first one isn't working.</a:t>
            </a:r>
          </a:p>
        </p:txBody>
      </p:sp>
      <p:sp>
        <p:nvSpPr>
          <p:cNvPr id="9" name="Rounded Rectangle 8"/>
          <p:cNvSpPr/>
          <p:nvPr/>
        </p:nvSpPr>
        <p:spPr>
          <a:xfrm>
            <a:off x="594360" y="3639312"/>
            <a:ext cx="3849624" cy="955548"/>
          </a:xfrm>
          <a:prstGeom prst="roundRect">
            <a:avLst>
              <a:gd name="adj" fmla="val 10000"/>
            </a:avLst>
          </a:prstGeom>
          <a:solidFill>
            <a:srgbClr val="FFFFFF"/>
          </a:solidFill>
          <a:ln w="15240">
            <a:solidFill>
              <a:srgbClr val="4A6984"/>
            </a:solidFill>
          </a:ln>
        </p:spPr>
        <p:style>
          <a:lnRef idx="1">
            <a:schemeClr val="accent1"/>
          </a:lnRef>
          <a:fillRef idx="3">
            <a:schemeClr val="accent1"/>
          </a:fillRef>
          <a:effectRef idx="2">
            <a:schemeClr val="accent1"/>
          </a:effectRef>
          <a:fontRef idx="minor">
            <a:schemeClr val="lt1"/>
          </a:fontRef>
        </p:style>
        <p:txBody>
          <a:bodyPr rtlCol="0" anchor="ctr" lIns="201168" rIns="164592" tIns="128016" bIns="109728" wrap="square"/>
          <a:lstStyle/>
          <a:p>
            <a:r>
              <a:rPr sz="1500" b="1" i="0">
                <a:solidFill>
                  <a:srgbClr val="4A6984"/>
                </a:solidFill>
                <a:latin typeface="Montserrat"/>
              </a:rPr>
              <a:t>Progress</a:t>
            </a:r>
          </a:p>
          <a:p>
            <a:pPr>
              <a:lnSpc>
                <a:spcPct val="115000"/>
              </a:lnSpc>
              <a:spcBef>
                <a:spcPts val="400"/>
              </a:spcBef>
            </a:pPr>
            <a:r>
              <a:rPr sz="1300" b="0" i="0">
                <a:solidFill>
                  <a:srgbClr val="4A6984"/>
                </a:solidFill>
                <a:latin typeface="Montserrat"/>
              </a:rPr>
              <a:t>how far along you are toward finishing or understanding.</a:t>
            </a:r>
          </a:p>
        </p:txBody>
      </p:sp>
      <p:sp>
        <p:nvSpPr>
          <p:cNvPr id="10" name="Rounded Rectangle 9"/>
          <p:cNvSpPr/>
          <p:nvPr/>
        </p:nvSpPr>
        <p:spPr>
          <a:xfrm>
            <a:off x="4700016" y="3639312"/>
            <a:ext cx="3849624" cy="955548"/>
          </a:xfrm>
          <a:prstGeom prst="roundRect">
            <a:avLst>
              <a:gd name="adj" fmla="val 10000"/>
            </a:avLst>
          </a:prstGeom>
          <a:solidFill>
            <a:srgbClr val="FFFFFF"/>
          </a:solidFill>
          <a:ln w="15240">
            <a:solidFill>
              <a:srgbClr val="4A6984"/>
            </a:solidFill>
          </a:ln>
        </p:spPr>
        <p:style>
          <a:lnRef idx="1">
            <a:schemeClr val="accent1"/>
          </a:lnRef>
          <a:fillRef idx="3">
            <a:schemeClr val="accent1"/>
          </a:fillRef>
          <a:effectRef idx="2">
            <a:schemeClr val="accent1"/>
          </a:effectRef>
          <a:fontRef idx="minor">
            <a:schemeClr val="lt1"/>
          </a:fontRef>
        </p:style>
        <p:txBody>
          <a:bodyPr rtlCol="0" anchor="ctr" lIns="201168" rIns="164592" tIns="128016" bIns="109728" wrap="square"/>
          <a:lstStyle/>
          <a:p>
            <a:r>
              <a:rPr sz="1500" b="1" i="0">
                <a:solidFill>
                  <a:srgbClr val="4A6984"/>
                </a:solidFill>
                <a:latin typeface="Montserrat"/>
              </a:rPr>
              <a:t>Checkpoint</a:t>
            </a:r>
          </a:p>
          <a:p>
            <a:pPr>
              <a:lnSpc>
                <a:spcPct val="115000"/>
              </a:lnSpc>
              <a:spcBef>
                <a:spcPts val="400"/>
              </a:spcBef>
            </a:pPr>
            <a:r>
              <a:rPr sz="1300" b="0" i="0">
                <a:solidFill>
                  <a:srgbClr val="4A6984"/>
                </a:solidFill>
                <a:latin typeface="Montserrat"/>
              </a:rPr>
              <a:t>a planned pause to check how things are going.</a:t>
            </a:r>
          </a:p>
        </p:txBody>
      </p:sp>
      <p:pic>
        <p:nvPicPr>
          <p:cNvPr id="11" name="Picture 10" descr="inquiry-96-1c2d3d.png"/>
          <p:cNvPicPr>
            <a:picLocks noChangeAspect="1"/>
          </p:cNvPicPr>
          <p:nvPr/>
        </p:nvPicPr>
        <p:blipFill>
          <a:blip r:embed="rId2"/>
          <a:stretch>
            <a:fillRect/>
          </a:stretch>
        </p:blipFill>
        <p:spPr>
          <a:xfrm>
            <a:off x="8430768" y="292608"/>
            <a:ext cx="365760" cy="365760"/>
          </a:xfrm>
          <a:prstGeom prst="rect">
            <a:avLst/>
          </a:prstGeom>
        </p:spPr>
      </p:pic>
      <p:sp>
        <p:nvSpPr>
          <p:cNvPr id="12" name="TextBox 11"/>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5 / 27  ·  © 2026 AtomicEdu Inc.</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65760"/>
            <a:ext cx="8046720" cy="365760"/>
          </a:xfrm>
          <a:prstGeom prst="rect">
            <a:avLst/>
          </a:prstGeom>
          <a:noFill/>
        </p:spPr>
        <p:txBody>
          <a:bodyPr wrap="square" lIns="0" rIns="0" tIns="0" bIns="0">
            <a:spAutoFit/>
          </a:bodyPr>
          <a:lstStyle/>
          <a:p>
            <a:r>
              <a:rPr sz="1000" b="1" i="0">
                <a:solidFill>
                  <a:srgbClr val="4A6984"/>
                </a:solidFill>
                <a:latin typeface="Montserrat"/>
              </a:rPr>
              <a:t>LESSON VOCABULARY</a:t>
            </a:r>
          </a:p>
        </p:txBody>
      </p:sp>
      <p:sp>
        <p:nvSpPr>
          <p:cNvPr id="4" name="TextBox 3"/>
          <p:cNvSpPr txBox="1"/>
          <p:nvPr/>
        </p:nvSpPr>
        <p:spPr>
          <a:xfrm>
            <a:off x="594360" y="640080"/>
            <a:ext cx="8046720" cy="594360"/>
          </a:xfrm>
          <a:prstGeom prst="rect">
            <a:avLst/>
          </a:prstGeom>
          <a:noFill/>
        </p:spPr>
        <p:txBody>
          <a:bodyPr wrap="square" lIns="0" rIns="0" tIns="0" bIns="0">
            <a:spAutoFit/>
          </a:bodyPr>
          <a:lstStyle/>
          <a:p>
            <a:r>
              <a:rPr sz="2600" b="1" i="0">
                <a:solidFill>
                  <a:srgbClr val="1C2D3D"/>
                </a:solidFill>
                <a:latin typeface="Montserrat"/>
              </a:rPr>
              <a:t>Words we will use (continued)</a:t>
            </a:r>
          </a:p>
        </p:txBody>
      </p:sp>
      <p:sp>
        <p:nvSpPr>
          <p:cNvPr id="5" name="Rounded Rectangle 4"/>
          <p:cNvSpPr/>
          <p:nvPr/>
        </p:nvSpPr>
        <p:spPr>
          <a:xfrm>
            <a:off x="594360" y="1325880"/>
            <a:ext cx="7955279" cy="3268980"/>
          </a:xfrm>
          <a:prstGeom prst="roundRect">
            <a:avLst>
              <a:gd name="adj" fmla="val 10000"/>
            </a:avLst>
          </a:prstGeom>
          <a:solidFill>
            <a:srgbClr val="FFFFFF"/>
          </a:solidFill>
          <a:ln w="15240">
            <a:solidFill>
              <a:srgbClr val="4A6984"/>
            </a:solidFill>
          </a:ln>
        </p:spPr>
        <p:style>
          <a:lnRef idx="1">
            <a:schemeClr val="accent1"/>
          </a:lnRef>
          <a:fillRef idx="3">
            <a:schemeClr val="accent1"/>
          </a:fillRef>
          <a:effectRef idx="2">
            <a:schemeClr val="accent1"/>
          </a:effectRef>
          <a:fontRef idx="minor">
            <a:schemeClr val="lt1"/>
          </a:fontRef>
        </p:style>
        <p:txBody>
          <a:bodyPr rtlCol="0" anchor="ctr" lIns="201168" rIns="164592" tIns="128016" bIns="109728" wrap="square"/>
          <a:lstStyle/>
          <a:p>
            <a:r>
              <a:rPr sz="2200" b="1" i="0">
                <a:solidFill>
                  <a:srgbClr val="4A6984"/>
                </a:solidFill>
                <a:latin typeface="Montserrat"/>
              </a:rPr>
              <a:t>Voice</a:t>
            </a:r>
          </a:p>
          <a:p>
            <a:pPr>
              <a:lnSpc>
                <a:spcPct val="115000"/>
              </a:lnSpc>
              <a:spcBef>
                <a:spcPts val="400"/>
              </a:spcBef>
            </a:pPr>
            <a:r>
              <a:rPr sz="1500" b="0" i="0">
                <a:solidFill>
                  <a:srgbClr val="4A6984"/>
                </a:solidFill>
                <a:latin typeface="Montserrat"/>
              </a:rPr>
              <a:t>your own way of explaining your thinking.</a:t>
            </a:r>
          </a:p>
        </p:txBody>
      </p:sp>
      <p:pic>
        <p:nvPicPr>
          <p:cNvPr id="6" name="Picture 5" descr="inquiry-96-1c2d3d.png"/>
          <p:cNvPicPr>
            <a:picLocks noChangeAspect="1"/>
          </p:cNvPicPr>
          <p:nvPr/>
        </p:nvPicPr>
        <p:blipFill>
          <a:blip r:embed="rId2"/>
          <a:stretch>
            <a:fillRect/>
          </a:stretch>
        </p:blipFill>
        <p:spPr>
          <a:xfrm>
            <a:off x="8430768" y="292608"/>
            <a:ext cx="365760" cy="365760"/>
          </a:xfrm>
          <a:prstGeom prst="rect">
            <a:avLst/>
          </a:prstGeom>
        </p:spPr>
      </p:pic>
      <p:sp>
        <p:nvSpPr>
          <p:cNvPr id="7" name="TextBox 6"/>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6 / 27  ·  © 2026 AtomicEdu Inc.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164592"/>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274320"/>
            <a:ext cx="1463040" cy="384048"/>
          </a:xfrm>
          <a:prstGeom prst="roundRect">
            <a:avLst>
              <a:gd name="adj" fmla="val 10000"/>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tIns="18288" wrap="none"/>
          <a:lstStyle/>
          <a:p>
            <a:pPr algn="ctr"/>
            <a:r>
              <a:rPr sz="1100" b="1" i="0">
                <a:solidFill>
                  <a:srgbClr val="FFFFFF"/>
                </a:solidFill>
                <a:latin typeface="Montserrat"/>
              </a:rPr>
              <a:t>Time: 1 min</a:t>
            </a:r>
          </a:p>
        </p:txBody>
      </p:sp>
      <p:sp>
        <p:nvSpPr>
          <p:cNvPr id="5" name="TextBox 4"/>
          <p:cNvSpPr txBox="1"/>
          <p:nvPr/>
        </p:nvSpPr>
        <p:spPr>
          <a:xfrm>
            <a:off x="0" y="329184"/>
            <a:ext cx="9144000" cy="365760"/>
          </a:xfrm>
          <a:prstGeom prst="rect">
            <a:avLst/>
          </a:prstGeom>
          <a:noFill/>
        </p:spPr>
        <p:txBody>
          <a:bodyPr wrap="square" lIns="0" rIns="0" tIns="0" bIns="0">
            <a:spAutoFit/>
          </a:bodyPr>
          <a:lstStyle/>
          <a:p>
            <a:pPr algn="ctr"/>
            <a:r>
              <a:rPr sz="1000" b="1" i="0">
                <a:solidFill>
                  <a:srgbClr val="4A6984"/>
                </a:solidFill>
                <a:latin typeface="Montserrat"/>
              </a:rPr>
              <a:t> T U R N   A N D   T A L K </a:t>
            </a:r>
          </a:p>
        </p:txBody>
      </p:sp>
      <p:sp>
        <p:nvSpPr>
          <p:cNvPr id="6" name="TextBox 5"/>
          <p:cNvSpPr txBox="1"/>
          <p:nvPr/>
        </p:nvSpPr>
        <p:spPr>
          <a:xfrm>
            <a:off x="594360" y="621792"/>
            <a:ext cx="1188720" cy="1554480"/>
          </a:xfrm>
          <a:prstGeom prst="rect">
            <a:avLst/>
          </a:prstGeom>
          <a:noFill/>
        </p:spPr>
        <p:txBody>
          <a:bodyPr wrap="square" lIns="0" rIns="0" tIns="0" bIns="0">
            <a:spAutoFit/>
          </a:bodyPr>
          <a:lstStyle/>
          <a:p>
            <a:r>
              <a:rPr sz="13000" b="1" i="0">
                <a:solidFill>
                  <a:srgbClr val="4A6984"/>
                </a:solidFill>
                <a:latin typeface="Montserrat"/>
              </a:rPr>
              <a:t>“</a:t>
            </a:r>
          </a:p>
        </p:txBody>
      </p:sp>
      <p:sp>
        <p:nvSpPr>
          <p:cNvPr id="7" name="TextBox 6"/>
          <p:cNvSpPr txBox="1"/>
          <p:nvPr/>
        </p:nvSpPr>
        <p:spPr>
          <a:xfrm>
            <a:off x="1737360" y="960120"/>
            <a:ext cx="6858000" cy="2286000"/>
          </a:xfrm>
          <a:prstGeom prst="rect">
            <a:avLst/>
          </a:prstGeom>
          <a:noFill/>
        </p:spPr>
        <p:txBody>
          <a:bodyPr wrap="square" lIns="0" rIns="0" tIns="0">
            <a:spAutoFit/>
          </a:bodyPr>
          <a:lstStyle/>
          <a:p>
            <a:pPr>
              <a:lnSpc>
                <a:spcPct val="120000"/>
              </a:lnSpc>
            </a:pPr>
            <a:r>
              <a:rPr sz="3000" b="1" i="0">
                <a:solidFill>
                  <a:srgbClr val="1C2D3D"/>
                </a:solidFill>
                <a:latin typeface="Montserrat"/>
              </a:rPr>
              <a:t>Show red, yellow, or green: How ready do I feel to try something today?</a:t>
            </a:r>
          </a:p>
        </p:txBody>
      </p:sp>
      <p:pic>
        <p:nvPicPr>
          <p:cNvPr id="8" name="Picture 7" descr="discussion-96-1c2d3d.png"/>
          <p:cNvPicPr>
            <a:picLocks noChangeAspect="1"/>
          </p:cNvPicPr>
          <p:nvPr/>
        </p:nvPicPr>
        <p:blipFill>
          <a:blip r:embed="rId2"/>
          <a:stretch>
            <a:fillRect/>
          </a:stretch>
        </p:blipFill>
        <p:spPr>
          <a:xfrm>
            <a:off x="8430768" y="292608"/>
            <a:ext cx="365760" cy="365760"/>
          </a:xfrm>
          <a:prstGeom prst="rect">
            <a:avLst/>
          </a:prstGeom>
        </p:spPr>
      </p:pic>
      <p:sp>
        <p:nvSpPr>
          <p:cNvPr id="9" name="TextBox 8"/>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7 / 27  ·  © 2026 AtomicEdu Inc.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411480"/>
            <a:ext cx="8046720" cy="365760"/>
          </a:xfrm>
          <a:prstGeom prst="rect">
            <a:avLst/>
          </a:prstGeom>
          <a:noFill/>
        </p:spPr>
        <p:txBody>
          <a:bodyPr wrap="square" lIns="0" rIns="0" tIns="0" bIns="0">
            <a:spAutoFit/>
          </a:bodyPr>
          <a:lstStyle/>
          <a:p>
            <a:r>
              <a:rPr sz="1000" b="1" i="0">
                <a:solidFill>
                  <a:srgbClr val="4A6984"/>
                </a:solidFill>
                <a:latin typeface="Montserrat"/>
              </a:rPr>
              <a:t>L E S S O N</a:t>
            </a:r>
          </a:p>
        </p:txBody>
      </p:sp>
      <p:sp>
        <p:nvSpPr>
          <p:cNvPr id="5" name="TextBox 4"/>
          <p:cNvSpPr txBox="1"/>
          <p:nvPr/>
        </p:nvSpPr>
        <p:spPr>
          <a:xfrm>
            <a:off x="594360" y="731520"/>
            <a:ext cx="8046720" cy="1005840"/>
          </a:xfrm>
          <a:prstGeom prst="rect">
            <a:avLst/>
          </a:prstGeom>
          <a:noFill/>
        </p:spPr>
        <p:txBody>
          <a:bodyPr wrap="square" lIns="0" rIns="0" tIns="0" bIns="0">
            <a:spAutoFit/>
          </a:bodyPr>
          <a:lstStyle/>
          <a:p>
            <a:r>
              <a:rPr sz="3200" b="1" i="0">
                <a:solidFill>
                  <a:srgbClr val="1C2D3D"/>
                </a:solidFill>
                <a:latin typeface="Montserrat"/>
              </a:rPr>
              <a:t>Today's Reading: The Checkpoint</a:t>
            </a:r>
          </a:p>
        </p:txBody>
      </p:sp>
      <p:sp>
        <p:nvSpPr>
          <p:cNvPr id="6" name="TextBox 5"/>
          <p:cNvSpPr txBox="1"/>
          <p:nvPr/>
        </p:nvSpPr>
        <p:spPr>
          <a:xfrm>
            <a:off x="731520" y="1783080"/>
            <a:ext cx="7863840" cy="2926080"/>
          </a:xfrm>
          <a:prstGeom prst="rect">
            <a:avLst/>
          </a:prstGeom>
          <a:noFill/>
        </p:spPr>
        <p:txBody>
          <a:bodyPr wrap="square" anchor="t">
            <a:spAutoFit/>
          </a:bodyPr>
          <a:lstStyle/>
          <a:p>
            <a:pPr marL="256032" indent="-256032">
              <a:lnSpc>
                <a:spcPct val="130000"/>
              </a:lnSpc>
              <a:spcAft>
                <a:spcPts val="600"/>
              </a:spcAft>
            </a:pPr>
            <a:r>
              <a:rPr sz="1800" b="0" i="0">
                <a:solidFill>
                  <a:srgbClr val="4A6984"/>
                </a:solidFill>
                <a:latin typeface="Montserrat"/>
              </a:rPr>
              <a:t>•  This is a true-to-life story about a young runner named Amara.</a:t>
            </a:r>
          </a:p>
          <a:p>
            <a:pPr marL="256032" indent="-256032">
              <a:lnSpc>
                <a:spcPct val="130000"/>
              </a:lnSpc>
              <a:spcAft>
                <a:spcPts val="600"/>
              </a:spcAft>
            </a:pPr>
            <a:r>
              <a:rPr sz="1800" b="0" i="0">
                <a:solidFill>
                  <a:srgbClr val="4A6984"/>
                </a:solidFill>
                <a:latin typeface="Montserrat"/>
              </a:rPr>
              <a:t>•  Listen for the moment she checks her progress and changes her plan.</a:t>
            </a:r>
          </a:p>
        </p:txBody>
      </p:sp>
      <p:pic>
        <p:nvPicPr>
          <p:cNvPr id="7" name="Picture 6" descr="thinking-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8 / 27  ·  © 2026 AtomicEdu Inc.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 Part 1 of 4</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Amara had exactly six weeks before the regional cross-country meet, and she had a plan. Every morning before school, she would run the same 5-kilometre loop around Cedar Ridge as fast as she could, timing herself with her dad's old stopwatch. Her goal was simple: get faster every single week. If she just pushed harder each time, she reasoned, her times would keep dropping until the meet.</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9 / 27  ·  © 2026 AtomicEdu Inc.</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 Part 1 of 4</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For the first two weeks, the plan seemed to be working. Her times dropped from twenty-eight minutes to twenty-six, and then to twenty-four. She felt proud crossing her own imaginary finish line every morning, checking the stopwatch, and writing the number in a little notebook she kept on her dresser.</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10 / 27  ·  © 2026 AtomicEdu Inc.</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(continued) — Part 2 of 4</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Then something changed. In week three, her time crept up to twenty-five minutes. She told herself it was just an off day and pushed even harder the next morning — sprinting the first kilometre instead of pacing herself. Her time that day was worse: twenty-six minutes, and her legs felt like lead by the final stretch. The same thing happened the day after that, and the day after that. By the end of week three, she was slower than she'd been in week one, and her knees had started to ache.</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11 / 27  ·  © 2026 AtomicEdu Inc.</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(continued) — Part 3 of 4</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Amara almost quit right there. It would have been easy to decide she just wasn't a fast runner, or that the whole plan had been pointless from the start. Instead, she did something different. She sat down with her notebook and actually looked at the numbers instead of just adding to them. She noticed a pattern: her times had gotten worse exactly when she'd started sprinting the first kilometre every day. She was tiring herself out too early, and her body never fully recovered between runs.</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12 / 27  ·  © 2026 AtomicEdu Inc.</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(continued) — Part 3 of 4</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That was her </a:t>
            </a:r>
            <a:r>
              <a:rPr sz="1600" b="1" i="0">
                <a:solidFill>
                  <a:srgbClr val="4A6984"/>
                </a:solidFill>
                <a:latin typeface="Montserrat"/>
              </a:rPr>
              <a:t>checkpoint</a:t>
            </a:r>
            <a:r>
              <a:rPr sz="1600" b="0" i="0">
                <a:solidFill>
                  <a:srgbClr val="4A6984"/>
                </a:solidFill>
                <a:latin typeface="Montserrat"/>
              </a:rPr>
              <a:t> moment. She wasn't just running anymore — she was checking in on how the running was actually going, and being honest with herself about what the numbers were telling her.</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13 / 27  ·  © 2026 AtomicEdu Inc.</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(continued) — Part 4 of 4</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So Amara </a:t>
            </a:r>
            <a:r>
              <a:rPr sz="1600" b="1" i="0">
                <a:solidFill>
                  <a:srgbClr val="4A6984"/>
                </a:solidFill>
                <a:latin typeface="Montserrat"/>
              </a:rPr>
              <a:t>adapted</a:t>
            </a:r>
            <a:r>
              <a:rPr sz="1600" b="0" i="0">
                <a:solidFill>
                  <a:srgbClr val="4A6984"/>
                </a:solidFill>
                <a:latin typeface="Montserrat"/>
              </a:rPr>
              <a:t> her plan. Instead of running all-out every single morning, she built in two easier recovery days each week, running at a relaxed pace on Tuesdays and Thursdays. On the other days, she paced herself evenly across the whole loop instead of sprinting the start. She kept writing her times in the notebook, but now she also wrote one sentence each day about how her body felt.</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14 / 27  ·  © 2026 AtomicEdu Inc.</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(continued) — Part 4 of 4</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Her times didn't drop right away. But by week five, something shifted. She set a new personal best in week five, and beat it again in week six — three days before the meet.</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15 / 27  ·  © 2026 AtomicEdu Inc.</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(continued) — Ending</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At the regional meet, Amara didn't win. But she ran her best time of the whole season, and she crossed the finish line still standing tall instead of collapsing from exhaustion like she had in week three. Afterward, her coach asked her what had made the biggest difference over the six weeks. Amara thought about it for a second.</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16 / 27  ·  © 2026 AtomicEdu Inc.</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48640"/>
            <a:ext cx="8046720" cy="365760"/>
          </a:xfrm>
          <a:prstGeom prst="rect">
            <a:avLst/>
          </a:prstGeom>
          <a:noFill/>
        </p:spPr>
        <p:txBody>
          <a:bodyPr wrap="square" lIns="0" rIns="0" tIns="0" bIns="0">
            <a:spAutoFit/>
          </a:bodyPr>
          <a:lstStyle/>
          <a:p>
            <a:r>
              <a:rPr sz="1800" b="1" i="0">
                <a:solidFill>
                  <a:srgbClr val="4A6984"/>
                </a:solidFill>
                <a:latin typeface="Montserrat"/>
              </a:rPr>
              <a:t>R E A D I N G</a:t>
            </a:r>
          </a:p>
        </p:txBody>
      </p:sp>
      <p:sp>
        <p:nvSpPr>
          <p:cNvPr id="5" name="TextBox 4"/>
          <p:cNvSpPr txBox="1"/>
          <p:nvPr/>
        </p:nvSpPr>
        <p:spPr>
          <a:xfrm>
            <a:off x="594360" y="914400"/>
            <a:ext cx="8046720" cy="1005840"/>
          </a:xfrm>
          <a:prstGeom prst="rect">
            <a:avLst/>
          </a:prstGeom>
          <a:noFill/>
        </p:spPr>
        <p:txBody>
          <a:bodyPr wrap="square" lIns="0" rIns="0" tIns="0" bIns="0">
            <a:spAutoFit/>
          </a:bodyPr>
          <a:lstStyle/>
          <a:p>
            <a:r>
              <a:rPr sz="2000" b="1" i="0">
                <a:solidFill>
                  <a:srgbClr val="1C2D3D"/>
                </a:solidFill>
                <a:latin typeface="Montserrat"/>
              </a:rPr>
              <a:t>The Checkpoint (continued) — Ending (continued)</a:t>
            </a:r>
          </a:p>
        </p:txBody>
      </p:sp>
      <p:sp>
        <p:nvSpPr>
          <p:cNvPr id="6" name="TextBox 5"/>
          <p:cNvSpPr txBox="1"/>
          <p:nvPr/>
        </p:nvSpPr>
        <p:spPr>
          <a:xfrm>
            <a:off x="594360" y="2194560"/>
            <a:ext cx="8046720" cy="4160520"/>
          </a:xfrm>
          <a:prstGeom prst="rect">
            <a:avLst/>
          </a:prstGeom>
          <a:noFill/>
        </p:spPr>
        <p:txBody>
          <a:bodyPr wrap="square" lIns="0" rIns="0" tIns="0" bIns="0">
            <a:noAutofit/>
          </a:bodyPr>
          <a:lstStyle/>
          <a:p>
            <a:pPr>
              <a:lnSpc>
                <a:spcPct val="130000"/>
              </a:lnSpc>
            </a:pPr>
            <a:r>
              <a:rPr sz="1600" b="0" i="0">
                <a:solidFill>
                  <a:srgbClr val="4A6984"/>
                </a:solidFill>
                <a:latin typeface="Montserrat"/>
              </a:rPr>
              <a:t>"I stopped just running," she said, "and started actually </a:t>
            </a:r>
            <a:r>
              <a:rPr sz="1600" b="1" i="0">
                <a:solidFill>
                  <a:srgbClr val="4A6984"/>
                </a:solidFill>
                <a:latin typeface="Montserrat"/>
              </a:rPr>
              <a:t>monitoring</a:t>
            </a:r>
            <a:r>
              <a:rPr sz="1600" b="0" i="0">
                <a:solidFill>
                  <a:srgbClr val="4A6984"/>
                </a:solidFill>
                <a:latin typeface="Montserrat"/>
              </a:rPr>
              <a:t> how the running was going. Once I noticed my plan wasn't working, I had to </a:t>
            </a:r>
            <a:r>
              <a:rPr sz="1600" b="1" i="0">
                <a:solidFill>
                  <a:srgbClr val="4A6984"/>
                </a:solidFill>
                <a:latin typeface="Montserrat"/>
              </a:rPr>
              <a:t>adapt</a:t>
            </a:r>
            <a:r>
              <a:rPr sz="1600" b="0" i="0">
                <a:solidFill>
                  <a:srgbClr val="4A6984"/>
                </a:solidFill>
                <a:latin typeface="Montserrat"/>
              </a:rPr>
              <a:t> it — even though that felt scary, like I was giving up on my original plan. But changing my </a:t>
            </a:r>
            <a:r>
              <a:rPr sz="1600" b="1" i="0">
                <a:solidFill>
                  <a:srgbClr val="4A6984"/>
                </a:solidFill>
                <a:latin typeface="Montserrat"/>
              </a:rPr>
              <a:t>strategy</a:t>
            </a:r>
            <a:r>
              <a:rPr sz="1600" b="0" i="0">
                <a:solidFill>
                  <a:srgbClr val="4A6984"/>
                </a:solidFill>
                <a:latin typeface="Montserrat"/>
              </a:rPr>
              <a:t> partway through wasn't giving up. It was the smartest thing I did all season."</a:t>
            </a:r>
          </a:p>
        </p:txBody>
      </p:sp>
      <p:pic>
        <p:nvPicPr>
          <p:cNvPr id="7" name="Picture 6" descr="read-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17 / 27  ·  © 2026 AtomicEdu Inc.</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164592"/>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274320"/>
            <a:ext cx="1463040" cy="384048"/>
          </a:xfrm>
          <a:prstGeom prst="roundRect">
            <a:avLst>
              <a:gd name="adj" fmla="val 10000"/>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tIns="18288" wrap="none"/>
          <a:lstStyle/>
          <a:p>
            <a:pPr algn="ctr"/>
            <a:r>
              <a:rPr sz="1100" b="1" i="0">
                <a:solidFill>
                  <a:srgbClr val="FFFFFF"/>
                </a:solidFill>
                <a:latin typeface="Montserrat"/>
              </a:rPr>
              <a:t>Time: 2 min</a:t>
            </a:r>
          </a:p>
        </p:txBody>
      </p:sp>
      <p:sp>
        <p:nvSpPr>
          <p:cNvPr id="5" name="TextBox 4"/>
          <p:cNvSpPr txBox="1"/>
          <p:nvPr/>
        </p:nvSpPr>
        <p:spPr>
          <a:xfrm>
            <a:off x="0" y="329184"/>
            <a:ext cx="9144000" cy="365760"/>
          </a:xfrm>
          <a:prstGeom prst="rect">
            <a:avLst/>
          </a:prstGeom>
          <a:noFill/>
        </p:spPr>
        <p:txBody>
          <a:bodyPr wrap="square" lIns="0" rIns="0" tIns="0" bIns="0">
            <a:spAutoFit/>
          </a:bodyPr>
          <a:lstStyle/>
          <a:p>
            <a:pPr algn="ctr"/>
            <a:r>
              <a:rPr sz="1000" b="1" i="0">
                <a:solidFill>
                  <a:srgbClr val="4A6984"/>
                </a:solidFill>
                <a:latin typeface="Montserrat"/>
              </a:rPr>
              <a:t> T U R N   A N D   T A L K </a:t>
            </a:r>
          </a:p>
        </p:txBody>
      </p:sp>
      <p:sp>
        <p:nvSpPr>
          <p:cNvPr id="6" name="TextBox 5"/>
          <p:cNvSpPr txBox="1"/>
          <p:nvPr/>
        </p:nvSpPr>
        <p:spPr>
          <a:xfrm>
            <a:off x="594360" y="621792"/>
            <a:ext cx="1188720" cy="1554480"/>
          </a:xfrm>
          <a:prstGeom prst="rect">
            <a:avLst/>
          </a:prstGeom>
          <a:noFill/>
        </p:spPr>
        <p:txBody>
          <a:bodyPr wrap="square" lIns="0" rIns="0" tIns="0" bIns="0">
            <a:spAutoFit/>
          </a:bodyPr>
          <a:lstStyle/>
          <a:p>
            <a:r>
              <a:rPr sz="13000" b="1" i="0">
                <a:solidFill>
                  <a:srgbClr val="4A6984"/>
                </a:solidFill>
                <a:latin typeface="Montserrat"/>
              </a:rPr>
              <a:t>“</a:t>
            </a:r>
          </a:p>
        </p:txBody>
      </p:sp>
      <p:sp>
        <p:nvSpPr>
          <p:cNvPr id="7" name="TextBox 6"/>
          <p:cNvSpPr txBox="1"/>
          <p:nvPr/>
        </p:nvSpPr>
        <p:spPr>
          <a:xfrm>
            <a:off x="1737360" y="960120"/>
            <a:ext cx="6858000" cy="1005840"/>
          </a:xfrm>
          <a:prstGeom prst="rect">
            <a:avLst/>
          </a:prstGeom>
          <a:noFill/>
        </p:spPr>
        <p:txBody>
          <a:bodyPr wrap="square" lIns="0" rIns="0" tIns="0">
            <a:spAutoFit/>
          </a:bodyPr>
          <a:lstStyle/>
          <a:p>
            <a:pPr>
              <a:lnSpc>
                <a:spcPct val="120000"/>
              </a:lnSpc>
            </a:pPr>
            <a:r>
              <a:rPr sz="2200" b="1" i="0">
                <a:solidFill>
                  <a:srgbClr val="1C2D3D"/>
                </a:solidFill>
                <a:latin typeface="Montserrat"/>
              </a:rPr>
              <a:t>What was Amara's first plan? What made her realize it wasn't working?</a:t>
            </a:r>
          </a:p>
        </p:txBody>
      </p:sp>
      <p:sp>
        <p:nvSpPr>
          <p:cNvPr id="8" name="TextBox 7"/>
          <p:cNvSpPr txBox="1"/>
          <p:nvPr/>
        </p:nvSpPr>
        <p:spPr>
          <a:xfrm>
            <a:off x="1737360" y="2057400"/>
            <a:ext cx="6858000" cy="2560319"/>
          </a:xfrm>
          <a:prstGeom prst="rect">
            <a:avLst/>
          </a:prstGeom>
          <a:noFill/>
        </p:spPr>
        <p:txBody>
          <a:bodyPr wrap="square" lIns="0" tIns="0">
            <a:spAutoFit/>
          </a:bodyPr>
          <a:lstStyle/>
          <a:p>
            <a:pPr marL="292608" indent="-292608">
              <a:lnSpc>
                <a:spcPct val="120000"/>
              </a:lnSpc>
              <a:spcAft>
                <a:spcPts val="600"/>
              </a:spcAft>
            </a:pPr>
            <a:r>
              <a:rPr sz="1700" b="0" i="0">
                <a:solidFill>
                  <a:srgbClr val="4A6984"/>
                </a:solidFill>
                <a:latin typeface="Montserrat"/>
              </a:rPr>
              <a:t>1.  What was Amara's first plan, and what made her realize it wasn't working?</a:t>
            </a:r>
          </a:p>
          <a:p>
            <a:pPr marL="292608" indent="-292608">
              <a:lnSpc>
                <a:spcPct val="120000"/>
              </a:lnSpc>
              <a:spcAft>
                <a:spcPts val="600"/>
              </a:spcAft>
            </a:pPr>
            <a:r>
              <a:rPr sz="1700" b="0" i="0">
                <a:solidFill>
                  <a:srgbClr val="4A6984"/>
                </a:solidFill>
                <a:latin typeface="Montserrat"/>
              </a:rPr>
              <a:t>2.  What did she change? How is that different from giving up?</a:t>
            </a:r>
          </a:p>
        </p:txBody>
      </p:sp>
      <p:pic>
        <p:nvPicPr>
          <p:cNvPr id="9" name="Picture 8" descr="discussion-96-1c2d3d.png"/>
          <p:cNvPicPr>
            <a:picLocks noChangeAspect="1"/>
          </p:cNvPicPr>
          <p:nvPr/>
        </p:nvPicPr>
        <p:blipFill>
          <a:blip r:embed="rId2"/>
          <a:stretch>
            <a:fillRect/>
          </a:stretch>
        </p:blipFill>
        <p:spPr>
          <a:xfrm>
            <a:off x="8430768" y="292608"/>
            <a:ext cx="365760" cy="365760"/>
          </a:xfrm>
          <a:prstGeom prst="rect">
            <a:avLst/>
          </a:prstGeom>
        </p:spPr>
      </p:pic>
      <p:sp>
        <p:nvSpPr>
          <p:cNvPr id="10" name="TextBox 9"/>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18 / 27  ·  © 2026 AtomicEdu Inc.</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02920"/>
            <a:ext cx="8046720" cy="365760"/>
          </a:xfrm>
          <a:prstGeom prst="rect">
            <a:avLst/>
          </a:prstGeom>
          <a:noFill/>
        </p:spPr>
        <p:txBody>
          <a:bodyPr wrap="square" lIns="0" rIns="0" tIns="0" bIns="0">
            <a:spAutoFit/>
          </a:bodyPr>
          <a:lstStyle/>
          <a:p>
            <a:r>
              <a:rPr sz="1000" b="1" i="0">
                <a:solidFill>
                  <a:srgbClr val="4A6984"/>
                </a:solidFill>
                <a:latin typeface="Montserrat"/>
              </a:rPr>
              <a:t>LET'S LOOK AT THIS TOGETHER</a:t>
            </a:r>
          </a:p>
        </p:txBody>
      </p:sp>
      <p:sp>
        <p:nvSpPr>
          <p:cNvPr id="5" name="TextBox 4"/>
          <p:cNvSpPr txBox="1"/>
          <p:nvPr/>
        </p:nvSpPr>
        <p:spPr>
          <a:xfrm>
            <a:off x="594360" y="868680"/>
            <a:ext cx="8046720" cy="914400"/>
          </a:xfrm>
          <a:prstGeom prst="rect">
            <a:avLst/>
          </a:prstGeom>
          <a:noFill/>
        </p:spPr>
        <p:txBody>
          <a:bodyPr wrap="square" lIns="0" rIns="0" tIns="0" bIns="0">
            <a:spAutoFit/>
          </a:bodyPr>
          <a:lstStyle/>
          <a:p>
            <a:r>
              <a:rPr sz="3000" b="1" i="0">
                <a:solidFill>
                  <a:srgbClr val="1C2D3D"/>
                </a:solidFill>
                <a:latin typeface="Montserrat"/>
              </a:rPr>
              <a:t>Let's look at this together</a:t>
            </a:r>
          </a:p>
        </p:txBody>
      </p:sp>
      <p:sp>
        <p:nvSpPr>
          <p:cNvPr id="6" name="TextBox 5"/>
          <p:cNvSpPr txBox="1"/>
          <p:nvPr/>
        </p:nvSpPr>
        <p:spPr>
          <a:xfrm>
            <a:off x="731520" y="1783080"/>
            <a:ext cx="7863840" cy="548640"/>
          </a:xfrm>
          <a:prstGeom prst="rect">
            <a:avLst/>
          </a:prstGeom>
          <a:noFill/>
        </p:spPr>
        <p:txBody>
          <a:bodyPr wrap="square" lIns="0" rIns="0" tIns="0" bIns="0">
            <a:spAutoFit/>
          </a:bodyPr>
          <a:lstStyle/>
          <a:p>
            <a:r>
              <a:rPr sz="1500" b="0" i="1">
                <a:solidFill>
                  <a:srgbClr val="758D9F"/>
                </a:solidFill>
                <a:latin typeface="Montserrat"/>
              </a:rPr>
              <a:t>Riddle: I have keys but no locks. I have space but no room. You can enter, but you can't go outside. What am I?</a:t>
            </a:r>
          </a:p>
        </p:txBody>
      </p:sp>
      <p:sp>
        <p:nvSpPr>
          <p:cNvPr id="7" name="TextBox 6"/>
          <p:cNvSpPr txBox="1"/>
          <p:nvPr/>
        </p:nvSpPr>
        <p:spPr>
          <a:xfrm>
            <a:off x="731520" y="2331720"/>
            <a:ext cx="7863840" cy="2194560"/>
          </a:xfrm>
          <a:prstGeom prst="rect">
            <a:avLst/>
          </a:prstGeom>
          <a:noFill/>
        </p:spPr>
        <p:txBody>
          <a:bodyPr wrap="square" anchor="t">
            <a:spAutoFit/>
          </a:bodyPr>
          <a:lstStyle/>
          <a:p>
            <a:pPr marL="320040" indent="-320040">
              <a:lnSpc>
                <a:spcPct val="130000"/>
              </a:lnSpc>
              <a:spcAft>
                <a:spcPts val="800"/>
              </a:spcAft>
            </a:pPr>
            <a:r>
              <a:rPr sz="1600" b="0" i="0">
                <a:solidFill>
                  <a:srgbClr val="4A6984"/>
                </a:solidFill>
                <a:latin typeface="Montserrat"/>
              </a:rPr>
              <a:t>1.  My first plan → guess based on just the first clue ("keys").</a:t>
            </a:r>
          </a:p>
          <a:p>
            <a:pPr marL="320040" indent="-320040">
              <a:lnSpc>
                <a:spcPct val="130000"/>
              </a:lnSpc>
              <a:spcAft>
                <a:spcPts val="800"/>
              </a:spcAft>
            </a:pPr>
            <a:r>
              <a:rPr sz="1600" b="0" i="0">
                <a:solidFill>
                  <a:srgbClr val="4A6984"/>
                </a:solidFill>
                <a:latin typeface="Montserrat"/>
              </a:rPr>
              <a:t>2.  Check in → that guess doesn't fit the second clue ("space but no room").</a:t>
            </a:r>
          </a:p>
          <a:p>
            <a:pPr marL="320040" indent="-320040">
              <a:lnSpc>
                <a:spcPct val="130000"/>
              </a:lnSpc>
              <a:spcAft>
                <a:spcPts val="800"/>
              </a:spcAft>
            </a:pPr>
            <a:r>
              <a:rPr sz="1600" b="0" i="0">
                <a:solidFill>
                  <a:srgbClr val="4A6984"/>
                </a:solidFill>
                <a:latin typeface="Montserrat"/>
              </a:rPr>
              <a:t>3.  That's a checkpoint — my plan isn't working yet.</a:t>
            </a:r>
          </a:p>
          <a:p>
            <a:pPr marL="320040" indent="-320040">
              <a:lnSpc>
                <a:spcPct val="130000"/>
              </a:lnSpc>
              <a:spcAft>
                <a:spcPts val="800"/>
              </a:spcAft>
            </a:pPr>
            <a:r>
              <a:rPr sz="1600" b="0" i="0">
                <a:solidFill>
                  <a:srgbClr val="4A6984"/>
                </a:solidFill>
                <a:latin typeface="Montserrat"/>
              </a:rPr>
              <a:t>4.  Adapt → reread all four clues together instead of one at a time.</a:t>
            </a:r>
          </a:p>
          <a:p>
            <a:pPr marL="320040" indent="-320040">
              <a:lnSpc>
                <a:spcPct val="130000"/>
              </a:lnSpc>
              <a:spcAft>
                <a:spcPts val="800"/>
              </a:spcAft>
            </a:pPr>
            <a:r>
              <a:rPr sz="1600" b="0" i="0">
                <a:solidFill>
                  <a:srgbClr val="4A6984"/>
                </a:solidFill>
                <a:latin typeface="Montserrat"/>
              </a:rPr>
              <a:t>5.  New plan works → Answer: a keyboard.</a:t>
            </a:r>
          </a:p>
        </p:txBody>
      </p:sp>
      <p:pic>
        <p:nvPicPr>
          <p:cNvPr id="8" name="Picture 7" descr="math-96-1c2d3d.png"/>
          <p:cNvPicPr>
            <a:picLocks noChangeAspect="1"/>
          </p:cNvPicPr>
          <p:nvPr/>
        </p:nvPicPr>
        <p:blipFill>
          <a:blip r:embed="rId2"/>
          <a:stretch>
            <a:fillRect/>
          </a:stretch>
        </p:blipFill>
        <p:spPr>
          <a:xfrm>
            <a:off x="8430768" y="292608"/>
            <a:ext cx="365760" cy="365760"/>
          </a:xfrm>
          <a:prstGeom prst="rect">
            <a:avLst/>
          </a:prstGeom>
        </p:spPr>
      </p:pic>
      <p:sp>
        <p:nvSpPr>
          <p:cNvPr id="9" name="TextBox 8"/>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19 / 27  ·  © 2026 AtomicEdu Inc.</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DFA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514350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502920"/>
            <a:ext cx="8046720" cy="365760"/>
          </a:xfrm>
          <a:prstGeom prst="rect">
            <a:avLst/>
          </a:prstGeom>
          <a:noFill/>
        </p:spPr>
        <p:txBody>
          <a:bodyPr wrap="square" lIns="0" rIns="0" tIns="0" bIns="0">
            <a:spAutoFit/>
          </a:bodyPr>
          <a:lstStyle/>
          <a:p>
            <a:r>
              <a:rPr sz="1000" b="1" i="0">
                <a:solidFill>
                  <a:srgbClr val="4A6984"/>
                </a:solidFill>
                <a:latin typeface="Montserrat"/>
              </a:rPr>
              <a:t>W E   D O   —   T O G E T H E R</a:t>
            </a:r>
          </a:p>
        </p:txBody>
      </p:sp>
      <p:sp>
        <p:nvSpPr>
          <p:cNvPr id="5" name="TextBox 4"/>
          <p:cNvSpPr txBox="1"/>
          <p:nvPr/>
        </p:nvSpPr>
        <p:spPr>
          <a:xfrm>
            <a:off x="594360" y="868680"/>
            <a:ext cx="8046720" cy="914400"/>
          </a:xfrm>
          <a:prstGeom prst="rect">
            <a:avLst/>
          </a:prstGeom>
          <a:noFill/>
        </p:spPr>
        <p:txBody>
          <a:bodyPr wrap="square" lIns="0" rIns="0" tIns="0" bIns="0">
            <a:spAutoFit/>
          </a:bodyPr>
          <a:lstStyle/>
          <a:p>
            <a:r>
              <a:rPr sz="3000" b="1" i="0">
                <a:solidFill>
                  <a:srgbClr val="1C2D3D"/>
                </a:solidFill>
                <a:latin typeface="Montserrat"/>
              </a:rPr>
              <a:t>Let's try one together</a:t>
            </a:r>
          </a:p>
        </p:txBody>
      </p:sp>
      <p:sp>
        <p:nvSpPr>
          <p:cNvPr id="6" name="TextBox 5"/>
          <p:cNvSpPr txBox="1"/>
          <p:nvPr/>
        </p:nvSpPr>
        <p:spPr>
          <a:xfrm>
            <a:off x="731520" y="1783080"/>
            <a:ext cx="7863840" cy="2743200"/>
          </a:xfrm>
          <a:prstGeom prst="rect">
            <a:avLst/>
          </a:prstGeom>
          <a:noFill/>
        </p:spPr>
        <p:txBody>
          <a:bodyPr wrap="square" anchor="t">
            <a:spAutoFit/>
          </a:bodyPr>
          <a:lstStyle/>
          <a:p>
            <a:pPr marL="320040" indent="-320040">
              <a:lnSpc>
                <a:spcPct val="130000"/>
              </a:lnSpc>
              <a:spcAft>
                <a:spcPts val="800"/>
              </a:spcAft>
            </a:pPr>
            <a:r>
              <a:rPr sz="2000" b="0" i="0">
                <a:solidFill>
                  <a:srgbClr val="4A6984"/>
                </a:solidFill>
                <a:latin typeface="Montserrat"/>
              </a:rPr>
              <a:t>1.  You start a task with a plan. Partway through, you notice it isn't working. What's ONE checkpoint question you could ask yourself right now?</a:t>
            </a:r>
          </a:p>
          <a:p>
            <a:pPr marL="320040" indent="-320040">
              <a:lnSpc>
                <a:spcPct val="130000"/>
              </a:lnSpc>
              <a:spcAft>
                <a:spcPts val="800"/>
              </a:spcAft>
            </a:pPr>
            <a:r>
              <a:rPr sz="2000" b="0" i="0">
                <a:solidFill>
                  <a:srgbClr val="4A6984"/>
                </a:solidFill>
                <a:latin typeface="Montserrat"/>
              </a:rPr>
              <a:t>2.  If your checkpoint answer is "this isn't working," what's the difference between adapting your plan and giving up completely?</a:t>
            </a:r>
          </a:p>
        </p:txBody>
      </p:sp>
      <p:pic>
        <p:nvPicPr>
          <p:cNvPr id="7" name="Picture 6" descr="collab-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20 / 27  ·  © 2026 AtomicEdu Inc.</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502920"/>
            <a:ext cx="1828800" cy="502920"/>
          </a:xfrm>
          <a:prstGeom prst="roundRect">
            <a:avLst>
              <a:gd name="adj" fmla="val 10000"/>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64008"/>
          <a:lstStyle/>
          <a:p>
            <a:pPr algn="ctr"/>
            <a:r>
              <a:rPr sz="1500" b="1" i="0">
                <a:solidFill>
                  <a:srgbClr val="FFFFFF"/>
                </a:solidFill>
                <a:latin typeface="Montserrat"/>
              </a:rPr>
              <a:t>YOUR TURN</a:t>
            </a:r>
          </a:p>
        </p:txBody>
      </p:sp>
      <p:sp>
        <p:nvSpPr>
          <p:cNvPr id="4" name="TextBox 3"/>
          <p:cNvSpPr txBox="1"/>
          <p:nvPr/>
        </p:nvSpPr>
        <p:spPr>
          <a:xfrm>
            <a:off x="548640" y="1005840"/>
            <a:ext cx="8229600" cy="1280160"/>
          </a:xfrm>
          <a:prstGeom prst="rect">
            <a:avLst/>
          </a:prstGeom>
          <a:noFill/>
        </p:spPr>
        <p:txBody>
          <a:bodyPr wrap="square" lIns="0" rIns="0" tIns="0" bIns="0">
            <a:spAutoFit/>
          </a:bodyPr>
          <a:lstStyle/>
          <a:p>
            <a:r>
              <a:rPr sz="4000" b="1" i="0">
                <a:solidFill>
                  <a:srgbClr val="1C2D3D"/>
                </a:solidFill>
                <a:latin typeface="Montserrat"/>
              </a:rPr>
              <a:t>Chunk 1 — Start your task</a:t>
            </a:r>
          </a:p>
        </p:txBody>
      </p:sp>
      <p:sp>
        <p:nvSpPr>
          <p:cNvPr id="5" name="TextBox 4"/>
          <p:cNvSpPr txBox="1"/>
          <p:nvPr/>
        </p:nvSpPr>
        <p:spPr>
          <a:xfrm>
            <a:off x="548640" y="2240280"/>
            <a:ext cx="5852160" cy="2194560"/>
          </a:xfrm>
          <a:prstGeom prst="rect">
            <a:avLst/>
          </a:prstGeom>
          <a:noFill/>
        </p:spPr>
        <p:txBody>
          <a:bodyPr wrap="square" lIns="0" rIns="0" tIns="0">
            <a:spAutoFit/>
          </a:bodyPr>
          <a:lstStyle/>
          <a:p>
            <a:pPr>
              <a:lnSpc>
                <a:spcPct val="120000"/>
              </a:lnSpc>
            </a:pPr>
            <a:r>
              <a:rPr sz="1900" b="0" i="0">
                <a:solidFill>
                  <a:srgbClr val="1C2D3D"/>
                </a:solidFill>
                <a:latin typeface="Montserrat"/>
              </a:rPr>
              <a:t>Work on Chunk 1 of your task on your own. Write your plan on your Goal Tracker before you start.</a:t>
            </a:r>
          </a:p>
        </p:txBody>
      </p:sp>
      <p:sp>
        <p:nvSpPr>
          <p:cNvPr id="6" name="Oval 5"/>
          <p:cNvSpPr/>
          <p:nvPr/>
        </p:nvSpPr>
        <p:spPr>
          <a:xfrm>
            <a:off x="6766560" y="2240280"/>
            <a:ext cx="1691640" cy="1691640"/>
          </a:xfrm>
          <a:prstGeom prst="ellipse">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457200"/>
          <a:lstStyle/>
          <a:p>
            <a:pPr algn="ctr"/>
            <a:r>
              <a:rPr sz="2200" b="1" i="0">
                <a:solidFill>
                  <a:srgbClr val="FFFFFF"/>
                </a:solidFill>
                <a:latin typeface="Montserrat"/>
              </a:rPr>
              <a:t>5 min</a:t>
            </a:r>
          </a:p>
        </p:txBody>
      </p:sp>
      <p:pic>
        <p:nvPicPr>
          <p:cNvPr id="7" name="Picture 6" descr="writing-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21 / 27  ·  © 2026 AtomicEdu Inc.</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502920"/>
            <a:ext cx="1828800" cy="502920"/>
          </a:xfrm>
          <a:prstGeom prst="roundRect">
            <a:avLst>
              <a:gd name="adj" fmla="val 10000"/>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64008"/>
          <a:lstStyle/>
          <a:p>
            <a:pPr algn="ctr"/>
            <a:r>
              <a:rPr sz="1500" b="1" i="0">
                <a:solidFill>
                  <a:srgbClr val="FFFFFF"/>
                </a:solidFill>
                <a:latin typeface="Montserrat"/>
              </a:rPr>
              <a:t>YOUR TURN</a:t>
            </a:r>
          </a:p>
        </p:txBody>
      </p:sp>
      <p:sp>
        <p:nvSpPr>
          <p:cNvPr id="4" name="TextBox 3"/>
          <p:cNvSpPr txBox="1"/>
          <p:nvPr/>
        </p:nvSpPr>
        <p:spPr>
          <a:xfrm>
            <a:off x="548640" y="1005840"/>
            <a:ext cx="8229600" cy="1280160"/>
          </a:xfrm>
          <a:prstGeom prst="rect">
            <a:avLst/>
          </a:prstGeom>
          <a:noFill/>
        </p:spPr>
        <p:txBody>
          <a:bodyPr wrap="square" lIns="0" rIns="0" tIns="0" bIns="0">
            <a:spAutoFit/>
          </a:bodyPr>
          <a:lstStyle/>
          <a:p>
            <a:r>
              <a:rPr sz="4000" b="1" i="0">
                <a:solidFill>
                  <a:srgbClr val="1C2D3D"/>
                </a:solidFill>
                <a:latin typeface="Montserrat"/>
              </a:rPr>
              <a:t>Checkpoint — Stop and check in</a:t>
            </a:r>
          </a:p>
        </p:txBody>
      </p:sp>
      <p:sp>
        <p:nvSpPr>
          <p:cNvPr id="5" name="TextBox 4"/>
          <p:cNvSpPr txBox="1"/>
          <p:nvPr/>
        </p:nvSpPr>
        <p:spPr>
          <a:xfrm>
            <a:off x="548640" y="2240280"/>
            <a:ext cx="5852160" cy="2194560"/>
          </a:xfrm>
          <a:prstGeom prst="rect">
            <a:avLst/>
          </a:prstGeom>
          <a:noFill/>
        </p:spPr>
        <p:txBody>
          <a:bodyPr wrap="square" lIns="0" rIns="0" tIns="0">
            <a:spAutoFit/>
          </a:bodyPr>
          <a:lstStyle/>
          <a:p>
            <a:pPr>
              <a:lnSpc>
                <a:spcPct val="120000"/>
              </a:lnSpc>
            </a:pPr>
            <a:r>
              <a:rPr sz="1900" b="0" i="0">
                <a:solidFill>
                  <a:srgbClr val="1C2D3D"/>
                </a:solidFill>
                <a:latin typeface="Montserrat"/>
              </a:rPr>
              <a:t>Is your plan working so far? Rate it 1–4. If it's a 1 or 2, name ONE thing you could change. Write your rating and idea on your tracker.</a:t>
            </a:r>
          </a:p>
        </p:txBody>
      </p:sp>
      <p:sp>
        <p:nvSpPr>
          <p:cNvPr id="6" name="Oval 5"/>
          <p:cNvSpPr/>
          <p:nvPr/>
        </p:nvSpPr>
        <p:spPr>
          <a:xfrm>
            <a:off x="6766560" y="2240280"/>
            <a:ext cx="1691640" cy="1691640"/>
          </a:xfrm>
          <a:prstGeom prst="ellipse">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457200"/>
          <a:lstStyle/>
          <a:p>
            <a:pPr algn="ctr"/>
            <a:r>
              <a:rPr sz="2200" b="1" i="0">
                <a:solidFill>
                  <a:srgbClr val="FFFFFF"/>
                </a:solidFill>
                <a:latin typeface="Montserrat"/>
              </a:rPr>
              <a:t>2 min</a:t>
            </a:r>
          </a:p>
        </p:txBody>
      </p:sp>
      <p:pic>
        <p:nvPicPr>
          <p:cNvPr id="7" name="Picture 6" descr="writing-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22 / 27  ·  © 2026 AtomicEdu Inc.</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502920"/>
            <a:ext cx="1828800" cy="502920"/>
          </a:xfrm>
          <a:prstGeom prst="roundRect">
            <a:avLst>
              <a:gd name="adj" fmla="val 10000"/>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64008"/>
          <a:lstStyle/>
          <a:p>
            <a:pPr algn="ctr"/>
            <a:r>
              <a:rPr sz="1500" b="1" i="0">
                <a:solidFill>
                  <a:srgbClr val="FFFFFF"/>
                </a:solidFill>
                <a:latin typeface="Montserrat"/>
              </a:rPr>
              <a:t>YOUR TURN</a:t>
            </a:r>
          </a:p>
        </p:txBody>
      </p:sp>
      <p:sp>
        <p:nvSpPr>
          <p:cNvPr id="4" name="TextBox 3"/>
          <p:cNvSpPr txBox="1"/>
          <p:nvPr/>
        </p:nvSpPr>
        <p:spPr>
          <a:xfrm>
            <a:off x="548640" y="1005840"/>
            <a:ext cx="8229600" cy="1280160"/>
          </a:xfrm>
          <a:prstGeom prst="rect">
            <a:avLst/>
          </a:prstGeom>
          <a:noFill/>
        </p:spPr>
        <p:txBody>
          <a:bodyPr wrap="square" lIns="0" rIns="0" tIns="0" bIns="0">
            <a:spAutoFit/>
          </a:bodyPr>
          <a:lstStyle/>
          <a:p>
            <a:r>
              <a:rPr sz="4000" b="1" i="0">
                <a:solidFill>
                  <a:srgbClr val="1C2D3D"/>
                </a:solidFill>
                <a:latin typeface="Montserrat"/>
              </a:rPr>
              <a:t>Chunk 2 — Continue your task</a:t>
            </a:r>
          </a:p>
        </p:txBody>
      </p:sp>
      <p:sp>
        <p:nvSpPr>
          <p:cNvPr id="5" name="TextBox 4"/>
          <p:cNvSpPr txBox="1"/>
          <p:nvPr/>
        </p:nvSpPr>
        <p:spPr>
          <a:xfrm>
            <a:off x="548640" y="2240280"/>
            <a:ext cx="5852160" cy="2194560"/>
          </a:xfrm>
          <a:prstGeom prst="rect">
            <a:avLst/>
          </a:prstGeom>
          <a:noFill/>
        </p:spPr>
        <p:txBody>
          <a:bodyPr wrap="square" lIns="0" rIns="0" tIns="0">
            <a:spAutoFit/>
          </a:bodyPr>
          <a:lstStyle/>
          <a:p>
            <a:pPr>
              <a:lnSpc>
                <a:spcPct val="120000"/>
              </a:lnSpc>
            </a:pPr>
            <a:r>
              <a:rPr sz="1900" b="0" i="0">
                <a:solidFill>
                  <a:srgbClr val="1C2D3D"/>
                </a:solidFill>
                <a:latin typeface="Montserrat"/>
              </a:rPr>
              <a:t>Continue into Chunk 2 using your adapted (or continued) strategy. Finish recording your tracker.</a:t>
            </a:r>
          </a:p>
        </p:txBody>
      </p:sp>
      <p:sp>
        <p:nvSpPr>
          <p:cNvPr id="6" name="Oval 5"/>
          <p:cNvSpPr/>
          <p:nvPr/>
        </p:nvSpPr>
        <p:spPr>
          <a:xfrm>
            <a:off x="6766560" y="2240280"/>
            <a:ext cx="1691640" cy="1691640"/>
          </a:xfrm>
          <a:prstGeom prst="ellipse">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457200"/>
          <a:lstStyle/>
          <a:p>
            <a:pPr algn="ctr"/>
            <a:r>
              <a:rPr sz="2200" b="1" i="0">
                <a:solidFill>
                  <a:srgbClr val="FFFFFF"/>
                </a:solidFill>
                <a:latin typeface="Montserrat"/>
              </a:rPr>
              <a:t>5 min</a:t>
            </a:r>
          </a:p>
        </p:txBody>
      </p:sp>
      <p:pic>
        <p:nvPicPr>
          <p:cNvPr id="7" name="Picture 6" descr="writing-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23 / 27  ·  © 2026 AtomicEdu Inc.</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502920"/>
            <a:ext cx="1828800" cy="502920"/>
          </a:xfrm>
          <a:prstGeom prst="roundRect">
            <a:avLst>
              <a:gd name="adj" fmla="val 10000"/>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64008"/>
          <a:lstStyle/>
          <a:p>
            <a:pPr algn="ctr"/>
            <a:r>
              <a:rPr sz="1500" b="1" i="0">
                <a:solidFill>
                  <a:srgbClr val="FFFFFF"/>
                </a:solidFill>
                <a:latin typeface="Montserrat"/>
              </a:rPr>
              <a:t>YOUR TURN</a:t>
            </a:r>
          </a:p>
        </p:txBody>
      </p:sp>
      <p:sp>
        <p:nvSpPr>
          <p:cNvPr id="4" name="TextBox 3"/>
          <p:cNvSpPr txBox="1"/>
          <p:nvPr/>
        </p:nvSpPr>
        <p:spPr>
          <a:xfrm>
            <a:off x="548640" y="1005840"/>
            <a:ext cx="8229600" cy="1280160"/>
          </a:xfrm>
          <a:prstGeom prst="rect">
            <a:avLst/>
          </a:prstGeom>
          <a:noFill/>
        </p:spPr>
        <p:txBody>
          <a:bodyPr wrap="square" lIns="0" rIns="0" tIns="0" bIns="0">
            <a:spAutoFit/>
          </a:bodyPr>
          <a:lstStyle/>
          <a:p>
            <a:r>
              <a:rPr sz="4000" b="1" i="0">
                <a:solidFill>
                  <a:srgbClr val="1C2D3D"/>
                </a:solidFill>
                <a:latin typeface="Montserrat"/>
              </a:rPr>
              <a:t>Small group share</a:t>
            </a:r>
          </a:p>
        </p:txBody>
      </p:sp>
      <p:sp>
        <p:nvSpPr>
          <p:cNvPr id="5" name="TextBox 4"/>
          <p:cNvSpPr txBox="1"/>
          <p:nvPr/>
        </p:nvSpPr>
        <p:spPr>
          <a:xfrm>
            <a:off x="548640" y="2240280"/>
            <a:ext cx="5852160" cy="2194560"/>
          </a:xfrm>
          <a:prstGeom prst="rect">
            <a:avLst/>
          </a:prstGeom>
          <a:noFill/>
        </p:spPr>
        <p:txBody>
          <a:bodyPr wrap="square" lIns="0" rIns="0" tIns="0">
            <a:spAutoFit/>
          </a:bodyPr>
          <a:lstStyle/>
          <a:p>
            <a:pPr>
              <a:lnSpc>
                <a:spcPct val="120000"/>
              </a:lnSpc>
            </a:pPr>
            <a:r>
              <a:rPr sz="1900" b="0" i="0">
                <a:solidFill>
                  <a:srgbClr val="1C2D3D"/>
                </a:solidFill>
                <a:latin typeface="Montserrat"/>
              </a:rPr>
              <a:t>In your trio, take turns sharing ONE learning move from your tracker and explain how it helped. Choose the ONE most useful move from your group.</a:t>
            </a:r>
          </a:p>
        </p:txBody>
      </p:sp>
      <p:sp>
        <p:nvSpPr>
          <p:cNvPr id="6" name="Oval 5"/>
          <p:cNvSpPr/>
          <p:nvPr/>
        </p:nvSpPr>
        <p:spPr>
          <a:xfrm>
            <a:off x="6766560" y="2240280"/>
            <a:ext cx="1691640" cy="1691640"/>
          </a:xfrm>
          <a:prstGeom prst="ellipse">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457200"/>
          <a:lstStyle/>
          <a:p>
            <a:pPr algn="ctr"/>
            <a:r>
              <a:rPr sz="2200" b="1" i="0">
                <a:solidFill>
                  <a:srgbClr val="FFFFFF"/>
                </a:solidFill>
                <a:latin typeface="Montserrat"/>
              </a:rPr>
              <a:t>5 min</a:t>
            </a:r>
          </a:p>
        </p:txBody>
      </p:sp>
      <p:pic>
        <p:nvPicPr>
          <p:cNvPr id="7" name="Picture 6" descr="writing-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24 / 27  ·  © 2026 AtomicEdu Inc.</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164592"/>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274320"/>
            <a:ext cx="1463040" cy="384048"/>
          </a:xfrm>
          <a:prstGeom prst="roundRect">
            <a:avLst>
              <a:gd name="adj" fmla="val 10000"/>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tIns="18288" wrap="none"/>
          <a:lstStyle/>
          <a:p>
            <a:pPr algn="ctr"/>
            <a:r>
              <a:rPr sz="1100" b="1" i="0">
                <a:solidFill>
                  <a:srgbClr val="FFFFFF"/>
                </a:solidFill>
                <a:latin typeface="Montserrat"/>
              </a:rPr>
              <a:t>Time: 3 min</a:t>
            </a:r>
          </a:p>
        </p:txBody>
      </p:sp>
      <p:sp>
        <p:nvSpPr>
          <p:cNvPr id="5" name="TextBox 4"/>
          <p:cNvSpPr txBox="1"/>
          <p:nvPr/>
        </p:nvSpPr>
        <p:spPr>
          <a:xfrm>
            <a:off x="0" y="329184"/>
            <a:ext cx="9144000" cy="365760"/>
          </a:xfrm>
          <a:prstGeom prst="rect">
            <a:avLst/>
          </a:prstGeom>
          <a:noFill/>
        </p:spPr>
        <p:txBody>
          <a:bodyPr wrap="square" lIns="0" rIns="0" tIns="0" bIns="0">
            <a:spAutoFit/>
          </a:bodyPr>
          <a:lstStyle/>
          <a:p>
            <a:pPr algn="ctr"/>
            <a:r>
              <a:rPr sz="1000" b="1" i="0">
                <a:solidFill>
                  <a:srgbClr val="4A6984"/>
                </a:solidFill>
                <a:latin typeface="Montserrat"/>
              </a:rPr>
              <a:t> T U R N   A N D   T A L K </a:t>
            </a:r>
          </a:p>
        </p:txBody>
      </p:sp>
      <p:sp>
        <p:nvSpPr>
          <p:cNvPr id="6" name="TextBox 5"/>
          <p:cNvSpPr txBox="1"/>
          <p:nvPr/>
        </p:nvSpPr>
        <p:spPr>
          <a:xfrm>
            <a:off x="594360" y="621792"/>
            <a:ext cx="1188720" cy="1554480"/>
          </a:xfrm>
          <a:prstGeom prst="rect">
            <a:avLst/>
          </a:prstGeom>
          <a:noFill/>
        </p:spPr>
        <p:txBody>
          <a:bodyPr wrap="square" lIns="0" rIns="0" tIns="0" bIns="0">
            <a:spAutoFit/>
          </a:bodyPr>
          <a:lstStyle/>
          <a:p>
            <a:r>
              <a:rPr sz="13000" b="1" i="0">
                <a:solidFill>
                  <a:srgbClr val="4A6984"/>
                </a:solidFill>
                <a:latin typeface="Montserrat"/>
              </a:rPr>
              <a:t>“</a:t>
            </a:r>
          </a:p>
        </p:txBody>
      </p:sp>
      <p:sp>
        <p:nvSpPr>
          <p:cNvPr id="7" name="TextBox 6"/>
          <p:cNvSpPr txBox="1"/>
          <p:nvPr/>
        </p:nvSpPr>
        <p:spPr>
          <a:xfrm>
            <a:off x="1737360" y="960120"/>
            <a:ext cx="6858000" cy="1005840"/>
          </a:xfrm>
          <a:prstGeom prst="rect">
            <a:avLst/>
          </a:prstGeom>
          <a:noFill/>
        </p:spPr>
        <p:txBody>
          <a:bodyPr wrap="square" lIns="0" rIns="0" tIns="0">
            <a:spAutoFit/>
          </a:bodyPr>
          <a:lstStyle/>
          <a:p>
            <a:pPr>
              <a:lnSpc>
                <a:spcPct val="120000"/>
              </a:lnSpc>
            </a:pPr>
            <a:r>
              <a:rPr sz="2200" b="1" i="0">
                <a:solidFill>
                  <a:srgbClr val="1C2D3D"/>
                </a:solidFill>
                <a:latin typeface="Montserrat"/>
              </a:rPr>
              <a:t>Each trio shares their one chosen move with the class.</a:t>
            </a:r>
          </a:p>
        </p:txBody>
      </p:sp>
      <p:sp>
        <p:nvSpPr>
          <p:cNvPr id="8" name="TextBox 7"/>
          <p:cNvSpPr txBox="1"/>
          <p:nvPr/>
        </p:nvSpPr>
        <p:spPr>
          <a:xfrm>
            <a:off x="1737360" y="2057400"/>
            <a:ext cx="6858000" cy="2560319"/>
          </a:xfrm>
          <a:prstGeom prst="rect">
            <a:avLst/>
          </a:prstGeom>
          <a:noFill/>
        </p:spPr>
        <p:txBody>
          <a:bodyPr wrap="square" lIns="0" tIns="0">
            <a:spAutoFit/>
          </a:bodyPr>
          <a:lstStyle/>
          <a:p>
            <a:pPr marL="292608" indent="-292608">
              <a:lnSpc>
                <a:spcPct val="120000"/>
              </a:lnSpc>
              <a:spcAft>
                <a:spcPts val="600"/>
              </a:spcAft>
            </a:pPr>
            <a:r>
              <a:rPr sz="1500" b="0" i="0">
                <a:solidFill>
                  <a:srgbClr val="4A6984"/>
                </a:solidFill>
                <a:latin typeface="Montserrat"/>
              </a:rPr>
              <a:t>1.  What is one moment today where you noticed your plan wasn't working?</a:t>
            </a:r>
          </a:p>
          <a:p>
            <a:pPr marL="292608" indent="-292608">
              <a:lnSpc>
                <a:spcPct val="120000"/>
              </a:lnSpc>
              <a:spcAft>
                <a:spcPts val="600"/>
              </a:spcAft>
            </a:pPr>
            <a:r>
              <a:rPr sz="1500" b="0" i="0">
                <a:solidFill>
                  <a:srgbClr val="4A6984"/>
                </a:solidFill>
                <a:latin typeface="Montserrat"/>
              </a:rPr>
              <a:t>2.  How did you decide whether to keep going or change your strategy?</a:t>
            </a:r>
          </a:p>
          <a:p>
            <a:pPr marL="292608" indent="-292608">
              <a:lnSpc>
                <a:spcPct val="120000"/>
              </a:lnSpc>
              <a:spcAft>
                <a:spcPts val="600"/>
              </a:spcAft>
            </a:pPr>
            <a:r>
              <a:rPr sz="1500" b="0" i="0">
                <a:solidFill>
                  <a:srgbClr val="4A6984"/>
                </a:solidFill>
                <a:latin typeface="Montserrat"/>
              </a:rPr>
              <a:t>3.  What's the difference between "monitoring" your progress and just checking if you're "done"?</a:t>
            </a:r>
          </a:p>
          <a:p>
            <a:pPr marL="292608" indent="-292608">
              <a:lnSpc>
                <a:spcPct val="120000"/>
              </a:lnSpc>
              <a:spcAft>
                <a:spcPts val="600"/>
              </a:spcAft>
            </a:pPr>
            <a:r>
              <a:rPr sz="1500" b="0" i="0">
                <a:solidFill>
                  <a:srgbClr val="4A6984"/>
                </a:solidFill>
                <a:latin typeface="Montserrat"/>
              </a:rPr>
              <a:t>4.  How might checking in partway through a task help you in a subject other than today's?</a:t>
            </a:r>
          </a:p>
        </p:txBody>
      </p:sp>
      <p:pic>
        <p:nvPicPr>
          <p:cNvPr id="9" name="Picture 8" descr="discussion-96-1c2d3d.png"/>
          <p:cNvPicPr>
            <a:picLocks noChangeAspect="1"/>
          </p:cNvPicPr>
          <p:nvPr/>
        </p:nvPicPr>
        <p:blipFill>
          <a:blip r:embed="rId2"/>
          <a:stretch>
            <a:fillRect/>
          </a:stretch>
        </p:blipFill>
        <p:spPr>
          <a:xfrm>
            <a:off x="8430768" y="292608"/>
            <a:ext cx="365760" cy="365760"/>
          </a:xfrm>
          <a:prstGeom prst="rect">
            <a:avLst/>
          </a:prstGeom>
        </p:spPr>
      </p:pic>
      <p:sp>
        <p:nvSpPr>
          <p:cNvPr id="10" name="TextBox 9"/>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25 / 27  ·  © 2026 AtomicEdu Inc.</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96DE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502920"/>
            <a:ext cx="1828800" cy="502920"/>
          </a:xfrm>
          <a:prstGeom prst="roundRect">
            <a:avLst>
              <a:gd name="adj" fmla="val 10000"/>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64008"/>
          <a:lstStyle/>
          <a:p>
            <a:pPr algn="ctr"/>
            <a:r>
              <a:rPr sz="1500" b="1" i="0">
                <a:solidFill>
                  <a:srgbClr val="FFFFFF"/>
                </a:solidFill>
                <a:latin typeface="Montserrat"/>
              </a:rPr>
              <a:t>YOUR TURN</a:t>
            </a:r>
          </a:p>
        </p:txBody>
      </p:sp>
      <p:sp>
        <p:nvSpPr>
          <p:cNvPr id="4" name="TextBox 3"/>
          <p:cNvSpPr txBox="1"/>
          <p:nvPr/>
        </p:nvSpPr>
        <p:spPr>
          <a:xfrm>
            <a:off x="548640" y="1005840"/>
            <a:ext cx="8229600" cy="1280160"/>
          </a:xfrm>
          <a:prstGeom prst="rect">
            <a:avLst/>
          </a:prstGeom>
          <a:noFill/>
        </p:spPr>
        <p:txBody>
          <a:bodyPr wrap="square" lIns="0" rIns="0" tIns="0" bIns="0">
            <a:spAutoFit/>
          </a:bodyPr>
          <a:lstStyle/>
          <a:p>
            <a:r>
              <a:rPr sz="4000" b="1" i="0">
                <a:solidFill>
                  <a:srgbClr val="1C2D3D"/>
                </a:solidFill>
                <a:latin typeface="Montserrat"/>
              </a:rPr>
              <a:t>Toolkit update</a:t>
            </a:r>
          </a:p>
        </p:txBody>
      </p:sp>
      <p:sp>
        <p:nvSpPr>
          <p:cNvPr id="5" name="TextBox 4"/>
          <p:cNvSpPr txBox="1"/>
          <p:nvPr/>
        </p:nvSpPr>
        <p:spPr>
          <a:xfrm>
            <a:off x="548640" y="2240280"/>
            <a:ext cx="5852160" cy="2194560"/>
          </a:xfrm>
          <a:prstGeom prst="rect">
            <a:avLst/>
          </a:prstGeom>
          <a:noFill/>
        </p:spPr>
        <p:txBody>
          <a:bodyPr wrap="square" lIns="0" rIns="0" tIns="0">
            <a:spAutoFit/>
          </a:bodyPr>
          <a:lstStyle/>
          <a:p>
            <a:pPr>
              <a:lnSpc>
                <a:spcPct val="120000"/>
              </a:lnSpc>
            </a:pPr>
            <a:r>
              <a:rPr sz="1900" b="0" i="0">
                <a:solidFill>
                  <a:srgbClr val="1C2D3D"/>
                </a:solidFill>
                <a:latin typeface="Montserrat"/>
              </a:rPr>
              <a:t>Add ONE tool from today to your Regulation Toolkit page — a specific learning move and when you'll use it again.</a:t>
            </a:r>
          </a:p>
        </p:txBody>
      </p:sp>
      <p:sp>
        <p:nvSpPr>
          <p:cNvPr id="6" name="Oval 5"/>
          <p:cNvSpPr/>
          <p:nvPr/>
        </p:nvSpPr>
        <p:spPr>
          <a:xfrm>
            <a:off x="6766560" y="2240280"/>
            <a:ext cx="1691640" cy="1691640"/>
          </a:xfrm>
          <a:prstGeom prst="ellipse">
            <a:avLst/>
          </a:prstGeom>
          <a:solidFill>
            <a:srgbClr val="1C2D3D"/>
          </a:solidFill>
          <a:ln>
            <a:noFill/>
          </a:ln>
        </p:spPr>
        <p:style>
          <a:lnRef idx="1">
            <a:schemeClr val="accent1"/>
          </a:lnRef>
          <a:fillRef idx="3">
            <a:schemeClr val="accent1"/>
          </a:fillRef>
          <a:effectRef idx="2">
            <a:schemeClr val="accent1"/>
          </a:effectRef>
          <a:fontRef idx="minor">
            <a:schemeClr val="lt1"/>
          </a:fontRef>
        </p:style>
        <p:txBody>
          <a:bodyPr rtlCol="0" anchor="ctr" tIns="457200"/>
          <a:lstStyle/>
          <a:p>
            <a:pPr algn="ctr"/>
            <a:r>
              <a:rPr sz="2200" b="1" i="0">
                <a:solidFill>
                  <a:srgbClr val="FFFFFF"/>
                </a:solidFill>
                <a:latin typeface="Montserrat"/>
              </a:rPr>
              <a:t>3 min</a:t>
            </a:r>
          </a:p>
        </p:txBody>
      </p:sp>
      <p:pic>
        <p:nvPicPr>
          <p:cNvPr id="7" name="Picture 6" descr="writing-96-1c2d3d.png"/>
          <p:cNvPicPr>
            <a:picLocks noChangeAspect="1"/>
          </p:cNvPicPr>
          <p:nvPr/>
        </p:nvPicPr>
        <p:blipFill>
          <a:blip r:embed="rId2"/>
          <a:stretch>
            <a:fillRect/>
          </a:stretch>
        </p:blipFill>
        <p:spPr>
          <a:xfrm>
            <a:off x="8430768" y="292608"/>
            <a:ext cx="365760" cy="365760"/>
          </a:xfrm>
          <a:prstGeom prst="rect">
            <a:avLst/>
          </a:prstGeom>
        </p:spPr>
      </p:pic>
      <p:sp>
        <p:nvSpPr>
          <p:cNvPr id="8" name="TextBox 7"/>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26 / 27  ·  © 2026 AtomicEdu Inc.</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0F2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457200"/>
            <a:ext cx="8046720" cy="4069080"/>
          </a:xfrm>
          <a:prstGeom prst="roundRect">
            <a:avLst>
              <a:gd name="adj" fmla="val 10000"/>
            </a:avLst>
          </a:prstGeom>
          <a:solidFill>
            <a:srgbClr val="FFFFFF"/>
          </a:solidFill>
          <a:ln w="19050">
            <a:solidFill>
              <a:srgbClr val="758D9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48640" y="457200"/>
            <a:ext cx="8046720" cy="640080"/>
          </a:xfrm>
          <a:prstGeom prst="rect">
            <a:avLst/>
          </a:prstGeom>
          <a:solidFill>
            <a:srgbClr val="4A69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03504"/>
            <a:ext cx="8046720" cy="365760"/>
          </a:xfrm>
          <a:prstGeom prst="rect">
            <a:avLst/>
          </a:prstGeom>
          <a:noFill/>
        </p:spPr>
        <p:txBody>
          <a:bodyPr wrap="square" lIns="0" rIns="0" tIns="0" bIns="0">
            <a:spAutoFit/>
          </a:bodyPr>
          <a:lstStyle/>
          <a:p>
            <a:pPr algn="ctr"/>
            <a:r>
              <a:rPr sz="2000" b="1" i="0">
                <a:solidFill>
                  <a:srgbClr val="FFFFFF"/>
                </a:solidFill>
                <a:latin typeface="Montserrat"/>
              </a:rPr>
              <a:t>EXIT TICKET</a:t>
            </a:r>
          </a:p>
        </p:txBody>
      </p:sp>
      <p:sp>
        <p:nvSpPr>
          <p:cNvPr id="6" name="TextBox 5"/>
          <p:cNvSpPr txBox="1"/>
          <p:nvPr/>
        </p:nvSpPr>
        <p:spPr>
          <a:xfrm>
            <a:off x="1005840" y="1143000"/>
            <a:ext cx="7040880" cy="720090"/>
          </a:xfrm>
          <a:prstGeom prst="rect">
            <a:avLst/>
          </a:prstGeom>
          <a:noFill/>
        </p:spPr>
        <p:txBody>
          <a:bodyPr wrap="square" lIns="0" tIns="0">
            <a:spAutoFit/>
          </a:bodyPr>
          <a:lstStyle/>
          <a:p>
            <a:pPr marL="274320" indent="-274320">
              <a:lnSpc>
                <a:spcPct val="115000"/>
              </a:lnSpc>
            </a:pPr>
            <a:r>
              <a:rPr sz="1500" b="0" i="0">
                <a:solidFill>
                  <a:srgbClr val="1C2D3D"/>
                </a:solidFill>
                <a:latin typeface="Montserrat"/>
              </a:rPr>
              <a:t>1.  Name one learning move you used today. What did you do, specifically?</a:t>
            </a:r>
          </a:p>
        </p:txBody>
      </p:sp>
      <p:sp>
        <p:nvSpPr>
          <p:cNvPr id="7" name="TextBox 6"/>
          <p:cNvSpPr txBox="1"/>
          <p:nvPr/>
        </p:nvSpPr>
        <p:spPr>
          <a:xfrm>
            <a:off x="1005840" y="1908810"/>
            <a:ext cx="7040880" cy="720090"/>
          </a:xfrm>
          <a:prstGeom prst="rect">
            <a:avLst/>
          </a:prstGeom>
          <a:noFill/>
        </p:spPr>
        <p:txBody>
          <a:bodyPr wrap="square" lIns="0" tIns="0">
            <a:spAutoFit/>
          </a:bodyPr>
          <a:lstStyle/>
          <a:p>
            <a:pPr marL="274320" indent="-274320">
              <a:lnSpc>
                <a:spcPct val="115000"/>
              </a:lnSpc>
            </a:pPr>
            <a:r>
              <a:rPr sz="1500" b="0" i="0">
                <a:solidFill>
                  <a:srgbClr val="1C2D3D"/>
                </a:solidFill>
                <a:latin typeface="Montserrat"/>
              </a:rPr>
              <a:t>2.  Rate how well you monitored your progress today: 1 (didn't check in) – 4 (checked in and can explain why it helped).</a:t>
            </a:r>
          </a:p>
        </p:txBody>
      </p:sp>
      <p:sp>
        <p:nvSpPr>
          <p:cNvPr id="8" name="TextBox 7"/>
          <p:cNvSpPr txBox="1"/>
          <p:nvPr/>
        </p:nvSpPr>
        <p:spPr>
          <a:xfrm>
            <a:off x="1005840" y="2674620"/>
            <a:ext cx="7040880" cy="720090"/>
          </a:xfrm>
          <a:prstGeom prst="rect">
            <a:avLst/>
          </a:prstGeom>
          <a:noFill/>
        </p:spPr>
        <p:txBody>
          <a:bodyPr wrap="square" lIns="0" tIns="0">
            <a:spAutoFit/>
          </a:bodyPr>
          <a:lstStyle/>
          <a:p>
            <a:pPr marL="274320" indent="-274320">
              <a:lnSpc>
                <a:spcPct val="115000"/>
              </a:lnSpc>
            </a:pPr>
            <a:r>
              <a:rPr sz="1500" b="0" i="0">
                <a:solidFill>
                  <a:srgbClr val="1C2D3D"/>
                </a:solidFill>
                <a:latin typeface="Montserrat"/>
              </a:rPr>
              <a:t>3.  Describe one moment where you adapted your strategy because your first plan wasn't working.</a:t>
            </a:r>
          </a:p>
        </p:txBody>
      </p:sp>
      <p:sp>
        <p:nvSpPr>
          <p:cNvPr id="9" name="TextBox 8"/>
          <p:cNvSpPr txBox="1"/>
          <p:nvPr/>
        </p:nvSpPr>
        <p:spPr>
          <a:xfrm>
            <a:off x="1005840" y="3440430"/>
            <a:ext cx="7040880" cy="720090"/>
          </a:xfrm>
          <a:prstGeom prst="rect">
            <a:avLst/>
          </a:prstGeom>
          <a:noFill/>
        </p:spPr>
        <p:txBody>
          <a:bodyPr wrap="square" lIns="0" tIns="0">
            <a:spAutoFit/>
          </a:bodyPr>
          <a:lstStyle/>
          <a:p>
            <a:pPr marL="274320" indent="-274320">
              <a:lnSpc>
                <a:spcPct val="115000"/>
              </a:lnSpc>
            </a:pPr>
            <a:r>
              <a:rPr sz="1500" b="0" i="0">
                <a:solidFill>
                  <a:srgbClr val="1C2D3D"/>
                </a:solidFill>
                <a:latin typeface="Montserrat"/>
              </a:rPr>
              <a:t>4.  Self-Directed Learning reflection: Where else — in another subject or outside school — could you use "monitor and adapt" as a move? Be specific.</a:t>
            </a:r>
          </a:p>
        </p:txBody>
      </p:sp>
      <p:sp>
        <p:nvSpPr>
          <p:cNvPr id="10" name="TextBox 9"/>
          <p:cNvSpPr txBox="1"/>
          <p:nvPr/>
        </p:nvSpPr>
        <p:spPr>
          <a:xfrm>
            <a:off x="548640" y="4297680"/>
            <a:ext cx="8046720" cy="274320"/>
          </a:xfrm>
          <a:prstGeom prst="rect">
            <a:avLst/>
          </a:prstGeom>
          <a:noFill/>
        </p:spPr>
        <p:txBody>
          <a:bodyPr wrap="square" lIns="0" rIns="0" tIns="0" bIns="0">
            <a:spAutoFit/>
          </a:bodyPr>
          <a:lstStyle/>
          <a:p>
            <a:pPr algn="ctr"/>
            <a:r>
              <a:rPr sz="1200" b="0" i="1">
                <a:solidFill>
                  <a:srgbClr val="758D9F"/>
                </a:solidFill>
                <a:latin typeface="Montserrat"/>
              </a:rPr>
              <a:t>Hand this in before you leave  ✓</a:t>
            </a:r>
          </a:p>
        </p:txBody>
      </p:sp>
      <p:pic>
        <p:nvPicPr>
          <p:cNvPr id="11" name="Picture 10" descr="check-96-1c2d3d.png"/>
          <p:cNvPicPr>
            <a:picLocks noChangeAspect="1"/>
          </p:cNvPicPr>
          <p:nvPr/>
        </p:nvPicPr>
        <p:blipFill>
          <a:blip r:embed="rId2"/>
          <a:stretch>
            <a:fillRect/>
          </a:stretch>
        </p:blipFill>
        <p:spPr>
          <a:xfrm>
            <a:off x="8430768" y="292608"/>
            <a:ext cx="365760" cy="365760"/>
          </a:xfrm>
          <a:prstGeom prst="rect">
            <a:avLst/>
          </a:prstGeom>
        </p:spPr>
      </p:pic>
      <p:sp>
        <p:nvSpPr>
          <p:cNvPr id="12" name="TextBox 11"/>
          <p:cNvSpPr txBox="1"/>
          <p:nvPr/>
        </p:nvSpPr>
        <p:spPr>
          <a:xfrm>
            <a:off x="548640" y="4823460"/>
            <a:ext cx="8046720" cy="228600"/>
          </a:xfrm>
          <a:prstGeom prst="rect">
            <a:avLst/>
          </a:prstGeom>
          <a:noFill/>
        </p:spPr>
        <p:txBody>
          <a:bodyPr wrap="none" lIns="0" tIns="0">
            <a:spAutoFit/>
          </a:bodyPr>
          <a:lstStyle/>
          <a:p>
            <a:r>
              <a:rPr sz="800" b="0" i="0">
                <a:solidFill>
                  <a:srgbClr val="758D9F"/>
                </a:solidFill>
                <a:latin typeface="Montserrat"/>
              </a:rPr>
              <a:t>Atomic Edu  ·  27 / 27  ·  © 2026 AtomicEdu Inc.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