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9144000" cy="51435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EFF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228600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1463040"/>
            <a:ext cx="8046720" cy="1645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3600" b="1">
                <a:solidFill>
                  <a:srgbClr val="1C2D3D"/>
                </a:solidFill>
              </a:rPr>
              <a:t>What Migrates with Monarchs?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3931920"/>
            <a:ext cx="804672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b="1">
                <a:solidFill>
                  <a:srgbClr val="619087"/>
                </a:solidFill>
              </a:rPr>
              <a:t>Grade: Grade 6  -  Subject: Science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77774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Exit Ticket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Name one cause of monarch migration.</a:t>
            </a:r>
          </a:p>
          <a:p>
            <a:r>
              <a:rPr sz="1500">
                <a:solidFill>
                  <a:srgbClr val="4A6984"/>
                </a:solidFill>
              </a:rPr>
              <a:t>•  How confident are you (1-4)? Why?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Report Card Language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Critical Thinking (Level 3): Identifies causes and effects with supporting evidence; can articulate the reasoning behind their conclusions.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What Migrates with Monarchs?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(empty)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Learning Goals (WALT)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oal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We are learning to identify cause-and-effect relationships in a scientific phenomenon.</a:t>
            </a:r>
          </a:p>
          <a:p>
            <a:r>
              <a:rPr sz="1500">
                <a:solidFill>
                  <a:srgbClr val="4A6984"/>
                </a:solidFill>
              </a:rPr>
              <a:t>•  We are learning to weigh evidence carefully before drawing a conclusion (Critical Thinking).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Success Criteria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check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I can name one cause and one effect from the reading.</a:t>
            </a:r>
          </a:p>
          <a:p>
            <a:r>
              <a:rPr sz="1500">
                <a:solidFill>
                  <a:srgbClr val="4A6984"/>
                </a:solidFill>
              </a:rPr>
              <a:t>•  I can use evidence from the text to support my thinking.</a:t>
            </a:r>
          </a:p>
          <a:p>
            <a:r>
              <a:rPr sz="1500">
                <a:solidFill>
                  <a:srgbClr val="4A6984"/>
                </a:solidFill>
              </a:rPr>
              <a:t>•  I can explain why my reasoning makes sense.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Academic Vocabulary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Migration — the seasonal movement of animals from one region to another.</a:t>
            </a:r>
          </a:p>
          <a:p>
            <a:r>
              <a:rPr sz="1500">
                <a:solidFill>
                  <a:srgbClr val="4A6984"/>
                </a:solidFill>
              </a:rPr>
              <a:t>•  Habitat — the natural environment where an organism lives.</a:t>
            </a:r>
          </a:p>
          <a:p>
            <a:r>
              <a:rPr sz="1500">
                <a:solidFill>
                  <a:srgbClr val="4A6984"/>
                </a:solidFill>
              </a:rPr>
              <a:t>•  Phenology — the study of seasonal changes in plants and animals.</a:t>
            </a:r>
          </a:p>
          <a:p>
            <a:r>
              <a:rPr sz="1500">
                <a:solidFill>
                  <a:srgbClr val="4A6984"/>
                </a:solidFill>
              </a:rPr>
              <a:t>•  Generation — a single step in a line of descent.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Career Connection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globe-128-1c2d3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30768" y="292608"/>
            <a:ext cx="411480" cy="41148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Wildlife biologists, conservation officers, and park rangers all use cause-and-effect reasoning every day. When ecosystems shift, their job is to ask why before they act — which is exactly what scientific thinking trains.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Overview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Students read a short text about the monarch butterfly's multi-generational migration, then identify causes and effects from the reading using evidence. The skill is weighing evidence before locking in an answer — not guessing.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Three-Part Lesson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MINDS ON (8 MIN)</a:t>
            </a:r>
          </a:p>
          <a:p>
            <a:r>
              <a:rPr sz="1500">
                <a:solidFill>
                  <a:srgbClr val="4A6984"/>
                </a:solidFill>
              </a:rPr>
              <a:t>•  Show a 60-second clip of a monarch swarm. Pair-share: name one thing you noticed and one thing you wondered. Capture 3-4 wonderings on the board.</a:t>
            </a:r>
          </a:p>
          <a:p>
            <a:r>
              <a:rPr sz="1500">
                <a:solidFill>
                  <a:srgbClr val="4A6984"/>
                </a:solidFill>
              </a:rPr>
              <a:t>•  ACTION (30 MIN)</a:t>
            </a:r>
          </a:p>
          <a:p>
            <a:r>
              <a:rPr sz="1500">
                <a:solidFill>
                  <a:srgbClr val="4A6984"/>
                </a:solidFill>
              </a:rPr>
              <a:t>•  Students read the monarch passage with a partner. They highlight one cause in one colour, one effect in another. Then they discuss: which one feels most certain to them, and which one feels like a guess? Why?</a:t>
            </a:r>
          </a:p>
          <a:p>
            <a:r>
              <a:rPr sz="1500">
                <a:solidFill>
                  <a:srgbClr val="4A6984"/>
                </a:solidFill>
              </a:rPr>
              <a:t>•  CONSOLIDATION (7 MIN)</a:t>
            </a:r>
          </a:p>
          <a:p>
            <a:r>
              <a:rPr sz="1500">
                <a:solidFill>
                  <a:srgbClr val="4A6984"/>
                </a:solidFill>
              </a:rPr>
              <a:t>•  Quick whip-around: each student names one cause and one effect, and rates their confidence 1-4. The numbers go on the board and the class looks for patterns — where did most people feel certain? Where did most people guess?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sz="2800" b="1">
                <a:solidFill>
                  <a:srgbClr val="1C2D3D"/>
                </a:solidFill>
              </a:rPr>
              <a:t>Differentiation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64592"/>
          </a:xfrm>
          <a:prstGeom prst="rect">
            <a:avLst/>
          </a:prstGeom>
          <a:solidFill>
            <a:srgbClr val="96DED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1280160"/>
            <a:ext cx="786384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500">
                <a:solidFill>
                  <a:srgbClr val="4A6984"/>
                </a:solidFill>
              </a:rPr>
              <a:t>•  Scaffolded: Provide a graphic organiser pre-labelled CAUSE → EFFECT with sentence frames.</a:t>
            </a:r>
          </a:p>
          <a:p>
            <a:r>
              <a:rPr sz="1500">
                <a:solidFill>
                  <a:srgbClr val="4A6984"/>
                </a:solidFill>
              </a:rPr>
              <a:t>•  Standard: As written.</a:t>
            </a:r>
          </a:p>
          <a:p>
            <a:r>
              <a:rPr sz="1500">
                <a:solidFill>
                  <a:srgbClr val="4A6984"/>
                </a:solidFill>
              </a:rPr>
              <a:t>•  Extension: Students propose a second possible cause for one effect and weigh which is more likely.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4823460"/>
            <a:ext cx="91440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900">
                <a:solidFill>
                  <a:srgbClr val="758D9F"/>
                </a:solidFill>
              </a:rPr>
              <a:t>Prepared for you by Atomic Edu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